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rgbClr val="FAD3CB"/>
          </a:solidFill>
        </a:fill>
      </a:tcStyle>
    </a:wholeTbl>
    <a:band2H>
      <a:tcTxStyle b="def" i="def"/>
      <a:tcStyle>
        <a:tcBdr/>
        <a:fill>
          <a:solidFill>
            <a:srgbClr val="FCEA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2">
              <a:hueOff val="-1274641"/>
              <a:satOff val="-75999"/>
              <a:lumOff val="69803"/>
            </a:schemeClr>
          </a:solidFill>
        </a:fill>
      </a:tcStyle>
    </a:wholeTbl>
    <a:band2H>
      <a:tcTxStyle b="def" i="def"/>
      <a:tcStyle>
        <a:tcBdr/>
        <a:fill>
          <a:solidFill>
            <a:schemeClr val="accent2">
              <a:hueOff val="-1274641"/>
              <a:satOff val="-75999"/>
              <a:lumOff val="69803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2">
              <a:hueOff val="-1274641"/>
              <a:satOff val="-75999"/>
              <a:lumOff val="69803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2">
              <a:hueOff val="-1274641"/>
              <a:satOff val="-75999"/>
              <a:lumOff val="69803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2">
              <a:hueOff val="-1274641"/>
              <a:satOff val="-75999"/>
              <a:lumOff val="69803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rgbClr val="FAD3CB"/>
          </a:solidFill>
        </a:fill>
      </a:tcStyle>
    </a:wholeTbl>
    <a:band2H>
      <a:tcTxStyle b="def" i="def"/>
      <a:tcStyle>
        <a:tcBdr/>
        <a:fill>
          <a:solidFill>
            <a:srgbClr val="FCEA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2">
              <a:hueOff val="-1274641"/>
              <a:satOff val="-75999"/>
              <a:lumOff val="69803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hueOff val="-1274641"/>
              <a:satOff val="-75999"/>
              <a:lumOff val="69803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2">
          <a:hueOff val="-1274641"/>
          <a:satOff val="-75999"/>
          <a:lumOff val="69803"/>
        </a:schemeClr>
      </a:tcTxStyle>
      <a:tcStyle>
        <a:tcBdr>
          <a:lef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-1274641"/>
                  <a:satOff val="-75999"/>
                  <a:lumOff val="69803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2">
              <a:hueOff val="-1274641"/>
              <a:satOff val="-75999"/>
              <a:lumOff val="69803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7" name="Shape 7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609479" y="1604519"/>
            <a:ext cx="10973522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609479" y="1604519"/>
            <a:ext cx="35334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Body Level One…"/>
          <p:cNvSpPr txBox="1"/>
          <p:nvPr>
            <p:ph type="body" idx="1"/>
          </p:nvPr>
        </p:nvSpPr>
        <p:spPr>
          <a:xfrm>
            <a:off x="609479" y="273599"/>
            <a:ext cx="10973522" cy="5307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5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6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half" idx="1"/>
          </p:nvPr>
        </p:nvSpPr>
        <p:spPr>
          <a:xfrm>
            <a:off x="609479" y="1604519"/>
            <a:ext cx="10973522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8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9" name="Body Level One…"/>
          <p:cNvSpPr txBox="1"/>
          <p:nvPr>
            <p:ph type="body" sz="quarter" idx="1"/>
          </p:nvPr>
        </p:nvSpPr>
        <p:spPr>
          <a:xfrm>
            <a:off x="609479" y="1604519"/>
            <a:ext cx="35334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9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0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1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Body Level One…"/>
          <p:cNvSpPr txBox="1"/>
          <p:nvPr>
            <p:ph type="body" idx="1"/>
          </p:nvPr>
        </p:nvSpPr>
        <p:spPr>
          <a:xfrm>
            <a:off x="609479" y="273599"/>
            <a:ext cx="10973522" cy="5307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2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3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4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5" name="Body Level One…"/>
          <p:cNvSpPr txBox="1"/>
          <p:nvPr>
            <p:ph type="body" sz="half" idx="1"/>
          </p:nvPr>
        </p:nvSpPr>
        <p:spPr>
          <a:xfrm>
            <a:off x="609479" y="1604519"/>
            <a:ext cx="10973522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6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7" name="Body Level One…"/>
          <p:cNvSpPr txBox="1"/>
          <p:nvPr>
            <p:ph type="body" sz="quarter" idx="1"/>
          </p:nvPr>
        </p:nvSpPr>
        <p:spPr>
          <a:xfrm>
            <a:off x="609479" y="1604519"/>
            <a:ext cx="35334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7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8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9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Body Level One…"/>
          <p:cNvSpPr txBox="1"/>
          <p:nvPr>
            <p:ph type="body" idx="1"/>
          </p:nvPr>
        </p:nvSpPr>
        <p:spPr>
          <a:xfrm>
            <a:off x="609479" y="273599"/>
            <a:ext cx="10973522" cy="5307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0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1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2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3" name="Body Level One…"/>
          <p:cNvSpPr txBox="1"/>
          <p:nvPr>
            <p:ph type="body" sz="half" idx="1"/>
          </p:nvPr>
        </p:nvSpPr>
        <p:spPr>
          <a:xfrm>
            <a:off x="609479" y="1604519"/>
            <a:ext cx="10973522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4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880" y="6084360"/>
            <a:ext cx="1941841" cy="2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5" name="Body Level One…"/>
          <p:cNvSpPr txBox="1"/>
          <p:nvPr>
            <p:ph type="body" sz="quarter" idx="1"/>
          </p:nvPr>
        </p:nvSpPr>
        <p:spPr>
          <a:xfrm>
            <a:off x="609479" y="1604519"/>
            <a:ext cx="35334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7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9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1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Body Level One…"/>
          <p:cNvSpPr txBox="1"/>
          <p:nvPr>
            <p:ph type="body" idx="1"/>
          </p:nvPr>
        </p:nvSpPr>
        <p:spPr>
          <a:xfrm>
            <a:off x="609479" y="273599"/>
            <a:ext cx="10973522" cy="5307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5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7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9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1" name="Body Level One…"/>
          <p:cNvSpPr txBox="1"/>
          <p:nvPr>
            <p:ph type="body" sz="half" idx="1"/>
          </p:nvPr>
        </p:nvSpPr>
        <p:spPr>
          <a:xfrm>
            <a:off x="609479" y="1604519"/>
            <a:ext cx="10973522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3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ody Level One…"/>
          <p:cNvSpPr txBox="1"/>
          <p:nvPr>
            <p:ph type="body" idx="1"/>
          </p:nvPr>
        </p:nvSpPr>
        <p:spPr>
          <a:xfrm>
            <a:off x="609479" y="273599"/>
            <a:ext cx="10973522" cy="5307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bg>
      <p:bgPr>
        <a:solidFill>
          <a:schemeClr val="accent2">
            <a:hueOff val="-1274641"/>
            <a:satOff val="-75999"/>
            <a:lumOff val="6980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0" y="2479319"/>
            <a:ext cx="9854641" cy="130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5" name="Body Level One…"/>
          <p:cNvSpPr txBox="1"/>
          <p:nvPr>
            <p:ph type="body" sz="quarter" idx="1"/>
          </p:nvPr>
        </p:nvSpPr>
        <p:spPr>
          <a:xfrm>
            <a:off x="609479" y="1604519"/>
            <a:ext cx="35334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1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0" name="Body Level One…"/>
          <p:cNvSpPr txBox="1"/>
          <p:nvPr>
            <p:ph type="body" idx="1"/>
          </p:nvPr>
        </p:nvSpPr>
        <p:spPr>
          <a:xfrm>
            <a:off x="609479" y="1604519"/>
            <a:ext cx="10973522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9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Body Level One…"/>
          <p:cNvSpPr txBox="1"/>
          <p:nvPr>
            <p:ph type="body" idx="1"/>
          </p:nvPr>
        </p:nvSpPr>
        <p:spPr>
          <a:xfrm>
            <a:off x="609479" y="273599"/>
            <a:ext cx="10973522" cy="5307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4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3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2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1" name="Body Level One…"/>
          <p:cNvSpPr txBox="1"/>
          <p:nvPr>
            <p:ph type="body" sz="half" idx="1"/>
          </p:nvPr>
        </p:nvSpPr>
        <p:spPr>
          <a:xfrm>
            <a:off x="609479" y="1604519"/>
            <a:ext cx="10973522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0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cap="none" spc="0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9" name="Body Level One…"/>
          <p:cNvSpPr txBox="1"/>
          <p:nvPr>
            <p:ph type="body" sz="quarter" idx="1"/>
          </p:nvPr>
        </p:nvSpPr>
        <p:spPr>
          <a:xfrm>
            <a:off x="609479" y="1604519"/>
            <a:ext cx="35334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0" sz="1800"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  <a:defRPr spc="0" sz="1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half" idx="1"/>
          </p:nvPr>
        </p:nvSpPr>
        <p:spPr>
          <a:xfrm>
            <a:off x="609479" y="1604519"/>
            <a:ext cx="5355001" cy="3977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609479" y="273599"/>
            <a:ext cx="10973522" cy="11448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5001" cy="189684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37.xml"/><Relationship Id="rId42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46.xml"/><Relationship Id="rId51" Type="http://schemas.openxmlformats.org/officeDocument/2006/relationships/slideLayout" Target="../slideLayouts/slideLayout47.xml"/><Relationship Id="rId52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1.xml"/><Relationship Id="rId56" Type="http://schemas.openxmlformats.org/officeDocument/2006/relationships/slideLayout" Target="../slideLayouts/slideLayout52.xml"/><Relationship Id="rId57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55.xml"/><Relationship Id="rId60" Type="http://schemas.openxmlformats.org/officeDocument/2006/relationships/slideLayout" Target="../slideLayouts/slideLayout56.xml"/><Relationship Id="rId61" Type="http://schemas.openxmlformats.org/officeDocument/2006/relationships/slideLayout" Target="../slideLayouts/slideLayout57.xml"/><Relationship Id="rId62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1.xml"/><Relationship Id="rId66" Type="http://schemas.openxmlformats.org/officeDocument/2006/relationships/slideLayout" Target="../slideLayouts/slideLayout62.xml"/><Relationship Id="rId67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5.xml"/><Relationship Id="rId70" Type="http://schemas.openxmlformats.org/officeDocument/2006/relationships/slideLayout" Target="../slideLayouts/slideLayout66.xml"/><Relationship Id="rId71" Type="http://schemas.openxmlformats.org/officeDocument/2006/relationships/slideLayout" Target="../slideLayouts/slideLayout67.xml"/><Relationship Id="rId72" Type="http://schemas.openxmlformats.org/officeDocument/2006/relationships/slideLayout" Target="../slideLayouts/slideLayout68.xml"/><Relationship Id="rId73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1.xml"/><Relationship Id="rId76" Type="http://schemas.openxmlformats.org/officeDocument/2006/relationships/slideLayout" Target="../slideLayouts/slideLayout7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58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0" descr="Bildobjek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719" y="6336360"/>
            <a:ext cx="335881" cy="53784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ktangel 1"/>
          <p:cNvSpPr/>
          <p:nvPr/>
        </p:nvSpPr>
        <p:spPr>
          <a:xfrm>
            <a:off x="-1" y="-1"/>
            <a:ext cx="12192842" cy="1371242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pc="-1">
                <a:solidFill>
                  <a:schemeClr val="accent2">
                    <a:hueOff val="-1274641"/>
                    <a:satOff val="-75999"/>
                    <a:lumOff val="69803"/>
                  </a:schemeClr>
                </a:solidFill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</a:p>
        </p:txBody>
      </p:sp>
      <p:pic>
        <p:nvPicPr>
          <p:cNvPr id="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000" y="359999"/>
            <a:ext cx="4102201" cy="54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079" y="0"/>
            <a:ext cx="1175401" cy="12117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  <p:sldLayoutId id="2147483674" r:id="rId30"/>
    <p:sldLayoutId id="2147483675" r:id="rId31"/>
    <p:sldLayoutId id="2147483676" r:id="rId32"/>
    <p:sldLayoutId id="2147483677" r:id="rId33"/>
    <p:sldLayoutId id="2147483678" r:id="rId34"/>
    <p:sldLayoutId id="2147483679" r:id="rId35"/>
    <p:sldLayoutId id="2147483680" r:id="rId36"/>
    <p:sldLayoutId id="2147483681" r:id="rId37"/>
    <p:sldLayoutId id="2147483682" r:id="rId38"/>
    <p:sldLayoutId id="2147483683" r:id="rId39"/>
    <p:sldLayoutId id="2147483684" r:id="rId40"/>
    <p:sldLayoutId id="2147483685" r:id="rId41"/>
    <p:sldLayoutId id="2147483686" r:id="rId42"/>
    <p:sldLayoutId id="2147483687" r:id="rId43"/>
    <p:sldLayoutId id="2147483688" r:id="rId44"/>
    <p:sldLayoutId id="2147483689" r:id="rId45"/>
    <p:sldLayoutId id="2147483690" r:id="rId46"/>
    <p:sldLayoutId id="2147483691" r:id="rId47"/>
    <p:sldLayoutId id="2147483692" r:id="rId48"/>
    <p:sldLayoutId id="2147483693" r:id="rId49"/>
    <p:sldLayoutId id="2147483694" r:id="rId50"/>
    <p:sldLayoutId id="2147483695" r:id="rId51"/>
    <p:sldLayoutId id="2147483696" r:id="rId52"/>
    <p:sldLayoutId id="2147483697" r:id="rId53"/>
    <p:sldLayoutId id="2147483698" r:id="rId54"/>
    <p:sldLayoutId id="2147483699" r:id="rId55"/>
    <p:sldLayoutId id="2147483700" r:id="rId56"/>
    <p:sldLayoutId id="2147483701" r:id="rId57"/>
    <p:sldLayoutId id="2147483702" r:id="rId58"/>
    <p:sldLayoutId id="2147483703" r:id="rId59"/>
    <p:sldLayoutId id="2147483704" r:id="rId60"/>
    <p:sldLayoutId id="2147483705" r:id="rId61"/>
    <p:sldLayoutId id="2147483706" r:id="rId62"/>
    <p:sldLayoutId id="2147483707" r:id="rId63"/>
    <p:sldLayoutId id="2147483708" r:id="rId64"/>
    <p:sldLayoutId id="2147483709" r:id="rId65"/>
    <p:sldLayoutId id="2147483710" r:id="rId66"/>
    <p:sldLayoutId id="2147483711" r:id="rId67"/>
    <p:sldLayoutId id="2147483712" r:id="rId68"/>
    <p:sldLayoutId id="2147483713" r:id="rId69"/>
    <p:sldLayoutId id="2147483714" r:id="rId70"/>
    <p:sldLayoutId id="2147483715" r:id="rId71"/>
    <p:sldLayoutId id="2147483716" r:id="rId72"/>
    <p:sldLayoutId id="2147483717" r:id="rId73"/>
    <p:sldLayoutId id="2147483718" r:id="rId74"/>
    <p:sldLayoutId id="2147483719" r:id="rId75"/>
    <p:sldLayoutId id="2147483720" r:id="rId7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0" strike="noStrike" sz="4200" u="none">
          <a:solidFill>
            <a:srgbClr val="000000"/>
          </a:solidFill>
          <a:uFillTx/>
          <a:latin typeface="Jost Regular Light"/>
          <a:ea typeface="Jost Regular Light"/>
          <a:cs typeface="Jost Regular Light"/>
          <a:sym typeface="Jost Regular Ligh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0" strike="noStrike" sz="4200" u="none">
          <a:solidFill>
            <a:srgbClr val="000000"/>
          </a:solidFill>
          <a:uFillTx/>
          <a:latin typeface="Jost Regular Light"/>
          <a:ea typeface="Jost Regular Light"/>
          <a:cs typeface="Jost Regular Light"/>
          <a:sym typeface="Jost Regular Ligh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0" strike="noStrike" sz="4200" u="none">
          <a:solidFill>
            <a:srgbClr val="000000"/>
          </a:solidFill>
          <a:uFillTx/>
          <a:latin typeface="Jost Regular Light"/>
          <a:ea typeface="Jost Regular Light"/>
          <a:cs typeface="Jost Regular Light"/>
          <a:sym typeface="Jost Regular Ligh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0" strike="noStrike" sz="4200" u="none">
          <a:solidFill>
            <a:srgbClr val="000000"/>
          </a:solidFill>
          <a:uFillTx/>
          <a:latin typeface="Jost Regular Light"/>
          <a:ea typeface="Jost Regular Light"/>
          <a:cs typeface="Jost Regular Light"/>
          <a:sym typeface="Jost Regular Ligh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0" strike="noStrike" sz="4200" u="none">
          <a:solidFill>
            <a:srgbClr val="000000"/>
          </a:solidFill>
          <a:uFillTx/>
          <a:latin typeface="Jost Regular Light"/>
          <a:ea typeface="Jost Regular Light"/>
          <a:cs typeface="Jost Regular Light"/>
          <a:sym typeface="Jost Regular Ligh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0" strike="noStrike" sz="4200" u="none">
          <a:solidFill>
            <a:srgbClr val="000000"/>
          </a:solidFill>
          <a:uFillTx/>
          <a:latin typeface="Jost Regular Light"/>
          <a:ea typeface="Jost Regular Light"/>
          <a:cs typeface="Jost Regular Light"/>
          <a:sym typeface="Jost Regular Ligh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0" strike="noStrike" sz="4200" u="none">
          <a:solidFill>
            <a:srgbClr val="000000"/>
          </a:solidFill>
          <a:uFillTx/>
          <a:latin typeface="Jost Regular Light"/>
          <a:ea typeface="Jost Regular Light"/>
          <a:cs typeface="Jost Regular Light"/>
          <a:sym typeface="Jost Regular Ligh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0" strike="noStrike" sz="4200" u="none">
          <a:solidFill>
            <a:srgbClr val="000000"/>
          </a:solidFill>
          <a:uFillTx/>
          <a:latin typeface="Jost Regular Light"/>
          <a:ea typeface="Jost Regular Light"/>
          <a:cs typeface="Jost Regular Light"/>
          <a:sym typeface="Jost Regular Ligh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0" strike="noStrike" sz="4200" u="none">
          <a:solidFill>
            <a:srgbClr val="000000"/>
          </a:solidFill>
          <a:uFillTx/>
          <a:latin typeface="Jost Regular Light"/>
          <a:ea typeface="Jost Regular Light"/>
          <a:cs typeface="Jost Regular Light"/>
          <a:sym typeface="Jost Regular Light"/>
        </a:defRPr>
      </a:lvl9pPr>
    </p:titleStyle>
    <p:bodyStyle>
      <a:lvl1pPr marL="431999" marR="0" indent="-323999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b="0" baseline="0" cap="none" i="0" spc="-100" strike="noStrike" sz="2800" u="none">
          <a:solidFill>
            <a:srgbClr val="000000"/>
          </a:solidFill>
          <a:uFillTx/>
          <a:latin typeface="Jost Regular Regular"/>
          <a:ea typeface="Jost Regular Regular"/>
          <a:cs typeface="Jost Regular Regular"/>
          <a:sym typeface="Jost Regular Regular"/>
        </a:defRPr>
      </a:lvl1pPr>
      <a:lvl2pPr marL="0" marR="0" indent="0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00" strike="noStrike" sz="2800" u="none">
          <a:solidFill>
            <a:srgbClr val="000000"/>
          </a:solidFill>
          <a:uFillTx/>
          <a:latin typeface="Jost Regular Regular"/>
          <a:ea typeface="Jost Regular Regular"/>
          <a:cs typeface="Jost Regular Regular"/>
          <a:sym typeface="Jost Regular Regular"/>
        </a:defRPr>
      </a:lvl2pPr>
      <a:lvl3pPr marL="0" marR="0" indent="0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00" strike="noStrike" sz="2800" u="none">
          <a:solidFill>
            <a:srgbClr val="000000"/>
          </a:solidFill>
          <a:uFillTx/>
          <a:latin typeface="Jost Regular Regular"/>
          <a:ea typeface="Jost Regular Regular"/>
          <a:cs typeface="Jost Regular Regular"/>
          <a:sym typeface="Jost Regular Regular"/>
        </a:defRPr>
      </a:lvl3pPr>
      <a:lvl4pPr marL="0" marR="0" indent="0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00" strike="noStrike" sz="2800" u="none">
          <a:solidFill>
            <a:srgbClr val="000000"/>
          </a:solidFill>
          <a:uFillTx/>
          <a:latin typeface="Jost Regular Regular"/>
          <a:ea typeface="Jost Regular Regular"/>
          <a:cs typeface="Jost Regular Regular"/>
          <a:sym typeface="Jost Regular Regular"/>
        </a:defRPr>
      </a:lvl4pPr>
      <a:lvl5pPr marL="0" marR="0" indent="0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00" strike="noStrike" sz="2800" u="none">
          <a:solidFill>
            <a:srgbClr val="000000"/>
          </a:solidFill>
          <a:uFillTx/>
          <a:latin typeface="Jost Regular Regular"/>
          <a:ea typeface="Jost Regular Regular"/>
          <a:cs typeface="Jost Regular Regular"/>
          <a:sym typeface="Jost Regular Regular"/>
        </a:defRPr>
      </a:lvl5pPr>
      <a:lvl6pPr marL="0" marR="0" indent="0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00" strike="noStrike" sz="2800" u="none">
          <a:solidFill>
            <a:srgbClr val="000000"/>
          </a:solidFill>
          <a:uFillTx/>
          <a:latin typeface="Jost Regular Regular"/>
          <a:ea typeface="Jost Regular Regular"/>
          <a:cs typeface="Jost Regular Regular"/>
          <a:sym typeface="Jost Regular Regular"/>
        </a:defRPr>
      </a:lvl6pPr>
      <a:lvl7pPr marL="0" marR="0" indent="0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00" strike="noStrike" sz="2800" u="none">
          <a:solidFill>
            <a:srgbClr val="000000"/>
          </a:solidFill>
          <a:uFillTx/>
          <a:latin typeface="Jost Regular Regular"/>
          <a:ea typeface="Jost Regular Regular"/>
          <a:cs typeface="Jost Regular Regular"/>
          <a:sym typeface="Jost Regular Regular"/>
        </a:defRPr>
      </a:lvl7pPr>
      <a:lvl8pPr marL="0" marR="0" indent="0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00" strike="noStrike" sz="2800" u="none">
          <a:solidFill>
            <a:srgbClr val="000000"/>
          </a:solidFill>
          <a:uFillTx/>
          <a:latin typeface="Jost Regular Regular"/>
          <a:ea typeface="Jost Regular Regular"/>
          <a:cs typeface="Jost Regular Regular"/>
          <a:sym typeface="Jost Regular Regular"/>
        </a:defRPr>
      </a:lvl8pPr>
      <a:lvl9pPr marL="0" marR="0" indent="0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00" strike="noStrike" sz="2800" u="none">
          <a:solidFill>
            <a:srgbClr val="000000"/>
          </a:solidFill>
          <a:uFillTx/>
          <a:latin typeface="Jost Regular Regular"/>
          <a:ea typeface="Jost Regular Regular"/>
          <a:cs typeface="Jost Regular Regular"/>
          <a:sym typeface="Jost Regular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33.png"/><Relationship Id="rId10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spraakbanken.gu.se/en/research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s://spraakbanken.gu.se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spraakbanken.gu.se/en/resources" TargetMode="External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58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Rektangel 1"/>
          <p:cNvSpPr/>
          <p:nvPr/>
        </p:nvSpPr>
        <p:spPr>
          <a:xfrm>
            <a:off x="-1" y="-1"/>
            <a:ext cx="12192842" cy="2052446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pc="-1">
                <a:solidFill>
                  <a:schemeClr val="accent2">
                    <a:hueOff val="-1274641"/>
                    <a:satOff val="-75999"/>
                    <a:lumOff val="69803"/>
                  </a:schemeClr>
                </a:solidFill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</a:p>
        </p:txBody>
      </p:sp>
      <p:pic>
        <p:nvPicPr>
          <p:cNvPr id="750" name="gu.png" descr="gu.png"/>
          <p:cNvPicPr>
            <a:picLocks noChangeAspect="1"/>
          </p:cNvPicPr>
          <p:nvPr/>
        </p:nvPicPr>
        <p:blipFill>
          <a:blip r:embed="rId2">
            <a:extLst/>
          </a:blip>
          <a:srcRect l="1499" t="0" r="1499" b="0"/>
          <a:stretch>
            <a:fillRect/>
          </a:stretch>
        </p:blipFill>
        <p:spPr>
          <a:xfrm>
            <a:off x="10039679" y="0"/>
            <a:ext cx="1396801" cy="14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PlaceHolder 1"/>
          <p:cNvSpPr txBox="1"/>
          <p:nvPr>
            <p:ph type="title"/>
          </p:nvPr>
        </p:nvSpPr>
        <p:spPr>
          <a:xfrm>
            <a:off x="838079" y="2400480"/>
            <a:ext cx="10516322" cy="3965041"/>
          </a:xfrm>
          <a:prstGeom prst="rect">
            <a:avLst/>
          </a:prstGeom>
        </p:spPr>
        <p:txBody>
          <a:bodyPr/>
          <a:lstStyle/>
          <a:p>
            <a:pPr algn="ctr">
              <a:defRPr cap="all" spc="-100" sz="7200">
                <a:solidFill>
                  <a:schemeClr val="accent2">
                    <a:hueOff val="-1274641"/>
                    <a:satOff val="-75999"/>
                    <a:lumOff val="69803"/>
                  </a:schemeClr>
                </a:solidFill>
                <a:latin typeface="Jost Regular Medium"/>
                <a:ea typeface="Jost Regular Medium"/>
                <a:cs typeface="Jost Regular Medium"/>
                <a:sym typeface="Jost Regular Medium"/>
              </a:defRPr>
            </a:pPr>
            <a:r>
              <a:t>Språkbanken</a:t>
            </a:r>
            <a:br/>
            <a:r>
              <a:t>fOr</a:t>
            </a:r>
            <a:br/>
            <a:r>
              <a:t>Beginners</a:t>
            </a:r>
          </a:p>
        </p:txBody>
      </p:sp>
      <p:pic>
        <p:nvPicPr>
          <p:cNvPr id="752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000" y="196920"/>
            <a:ext cx="8280001" cy="131544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PlaceHolder 2"/>
          <p:cNvSpPr txBox="1"/>
          <p:nvPr>
            <p:ph type="body" sz="quarter" idx="1"/>
          </p:nvPr>
        </p:nvSpPr>
        <p:spPr>
          <a:xfrm>
            <a:off x="10619999" y="6299999"/>
            <a:ext cx="1539361" cy="564841"/>
          </a:xfrm>
          <a:prstGeom prst="rect">
            <a:avLst/>
          </a:prstGeom>
        </p:spPr>
        <p:txBody>
          <a:bodyPr lIns="44999" tIns="44999" rIns="44999" bIns="44999"/>
          <a:lstStyle>
            <a:lvl1pPr algn="r" defTabSz="832104">
              <a:lnSpc>
                <a:spcPct val="90000"/>
              </a:lnSpc>
              <a:spcBef>
                <a:spcPts val="900"/>
              </a:spcBef>
              <a:defRPr spc="-91" sz="2548">
                <a:latin typeface="Jost Regular Medium"/>
                <a:ea typeface="Jost Regular Medium"/>
                <a:cs typeface="Jost Regular Medium"/>
                <a:sym typeface="Jost Regular Medium"/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754" name="A research infrastructure for language data and a language technology research unit"/>
          <p:cNvSpPr txBox="1"/>
          <p:nvPr/>
        </p:nvSpPr>
        <p:spPr>
          <a:xfrm>
            <a:off x="877635" y="1130050"/>
            <a:ext cx="6265293" cy="853841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pc="-25"/>
              <a:t>A research infrastructure for language data</a:t>
            </a:r>
            <a:br/>
            <a:r>
              <a:rPr sz="2580"/>
              <a:t>and a language technology research unit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defTabSz="896111">
              <a:defRPr spc="-98" sz="4116"/>
            </a:lvl1pPr>
          </a:lstStyle>
          <a:p>
            <a:pPr/>
            <a:r>
              <a:t>Språkbanken's most important platforms</a:t>
            </a:r>
          </a:p>
        </p:txBody>
      </p:sp>
      <p:sp>
        <p:nvSpPr>
          <p:cNvPr id="793" name="PlaceHolder 2"/>
          <p:cNvSpPr txBox="1"/>
          <p:nvPr>
            <p:ph type="body" idx="4294967295"/>
          </p:nvPr>
        </p:nvSpPr>
        <p:spPr>
          <a:xfrm>
            <a:off x="3600000" y="1715760"/>
            <a:ext cx="7739999" cy="468396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buClr>
                <a:srgbClr val="F0581A"/>
              </a:buClr>
              <a:buSzPct val="100000"/>
              <a:buChar char="■"/>
              <a:defRPr sz="2400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Korp: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a search engine which gives you access to 30 000 million words in Språkbanken's corpora.</a:t>
            </a:r>
            <a:endParaRPr spc="-1"/>
          </a:p>
          <a:p>
            <a:pPr>
              <a:buClr>
                <a:srgbClr val="F0581A"/>
              </a:buClr>
              <a:buSzPct val="100000"/>
              <a:buChar char="■"/>
              <a:defRPr sz="2400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Karp: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a platform for working with our lexicons.</a:t>
            </a:r>
            <a:endParaRPr spc="-1"/>
          </a:p>
          <a:p>
            <a:pPr>
              <a:buClr>
                <a:srgbClr val="F0581A"/>
              </a:buClr>
              <a:buSzPct val="100000"/>
              <a:buChar char="■"/>
              <a:defRPr sz="2400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Sparv: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an annotation platform for adding morphological, syntactic and semantic information to text.</a:t>
            </a:r>
            <a:endParaRPr spc="-1"/>
          </a:p>
          <a:p>
            <a:pPr>
              <a:buClr>
                <a:srgbClr val="F0581A"/>
              </a:buClr>
              <a:buSzPct val="100000"/>
              <a:buChar char="■"/>
              <a:defRPr sz="2400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Strix: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a search engine which is document centered and can focus more on the semantic content of the document.</a:t>
            </a:r>
            <a:endParaRPr spc="-1"/>
          </a:p>
          <a:p>
            <a:pPr>
              <a:buClr>
                <a:srgbClr val="F0581A"/>
              </a:buClr>
              <a:buSzPct val="100000"/>
              <a:buChar char="■"/>
              <a:defRPr sz="2400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Mink: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a platform where you can apply our language technology methods to your own texts.</a:t>
            </a:r>
          </a:p>
        </p:txBody>
      </p:sp>
      <p:pic>
        <p:nvPicPr>
          <p:cNvPr id="794" name="karps_slogan_en.png" descr="karps_slogan_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065" y="2678794"/>
            <a:ext cx="2613472" cy="57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korp_slogan_en.png" descr="korp_slogan_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065" y="1703230"/>
            <a:ext cx="2613472" cy="730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mink_slogan_en.png" descr="mink_slogan_e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065" y="5239106"/>
            <a:ext cx="2243231" cy="82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sparv_slogan_en.png" descr="sparv_slogan_e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065" y="3446930"/>
            <a:ext cx="2515467" cy="82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strix_slogan_en.png" descr="strix_slogan_e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4065" y="4396002"/>
            <a:ext cx="2613472" cy="721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is Korp?</a:t>
            </a:r>
          </a:p>
        </p:txBody>
      </p:sp>
      <p:sp>
        <p:nvSpPr>
          <p:cNvPr id="801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buClr>
                <a:srgbClr val="F0581A"/>
              </a:buClr>
              <a:buSzPct val="100000"/>
              <a:buChar char="■"/>
            </a:pPr>
            <a:r>
              <a:t>a search engine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made for investigating linguistic phenomena</a:t>
            </a:r>
          </a:p>
        </p:txBody>
      </p:sp>
      <p:pic>
        <p:nvPicPr>
          <p:cNvPr id="802" name="korp_slogan_en.png" descr="korp_slogan_en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872120" y="271703"/>
            <a:ext cx="3935881" cy="11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Word search</a:t>
            </a:r>
          </a:p>
        </p:txBody>
      </p:sp>
      <p:sp>
        <p:nvSpPr>
          <p:cNvPr id="805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buClr>
                <a:srgbClr val="F0581A"/>
              </a:buClr>
              <a:buSzPct val="100000"/>
              <a:buChar char="■"/>
            </a:pPr>
            <a:r>
              <a:t>Gives information about the frequency of a word and shows all its occurrences in context. The word </a:t>
            </a:r>
            <a:r>
              <a:rPr i="1"/>
              <a:t>kyssa</a:t>
            </a:r>
            <a:r>
              <a:t> "kiss":</a:t>
            </a:r>
          </a:p>
        </p:txBody>
      </p:sp>
      <p:pic>
        <p:nvPicPr>
          <p:cNvPr id="80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40" y="2873160"/>
            <a:ext cx="9143641" cy="2789281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Oval 8"/>
          <p:cNvSpPr/>
          <p:nvPr/>
        </p:nvSpPr>
        <p:spPr>
          <a:xfrm>
            <a:off x="1484639" y="3305159"/>
            <a:ext cx="503641" cy="215641"/>
          </a:xfrm>
          <a:prstGeom prst="ellipse">
            <a:avLst/>
          </a:prstGeom>
          <a:ln w="28440">
            <a:solidFill>
              <a:srgbClr val="FF0000"/>
            </a:solidFill>
          </a:ln>
          <a:effectLst>
            <a:outerShdw sx="100000" sy="100000" kx="0" ky="0" algn="b" rotWithShape="0" blurRad="38100" dist="2304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pc="-1">
                <a:solidFill>
                  <a:schemeClr val="accent2">
                    <a:hueOff val="-1274641"/>
                    <a:satOff val="-75999"/>
                    <a:lumOff val="6980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08" name="TextBox 16"/>
          <p:cNvSpPr/>
          <p:nvPr/>
        </p:nvSpPr>
        <p:spPr>
          <a:xfrm>
            <a:off x="2060639" y="3228480"/>
            <a:ext cx="1258052" cy="439281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908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>
                <a:latin typeface="Jost Regular Light"/>
                <a:ea typeface="Jost Regular Light"/>
                <a:cs typeface="Jost Regular Light"/>
                <a:sym typeface="Jost Regular Light"/>
              </a:defRPr>
            </a:lvl1pPr>
          </a:lstStyle>
          <a:p>
            <a:pPr/>
            <a:r>
              <a:t>Frequency</a:t>
            </a:r>
          </a:p>
        </p:txBody>
      </p:sp>
      <p:sp>
        <p:nvSpPr>
          <p:cNvPr id="809" name="TextBox 17"/>
          <p:cNvSpPr/>
          <p:nvPr/>
        </p:nvSpPr>
        <p:spPr>
          <a:xfrm>
            <a:off x="2165246" y="4472907"/>
            <a:ext cx="1048838" cy="401181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908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600">
                <a:latin typeface="Jost Regular Light"/>
                <a:ea typeface="Jost Regular Light"/>
                <a:cs typeface="Jost Regular Light"/>
                <a:sym typeface="Jost Regular Light"/>
              </a:defRPr>
            </a:lvl1pPr>
          </a:lstStyle>
          <a:p>
            <a:pPr/>
            <a:r>
              <a:t>Examples</a:t>
            </a:r>
          </a:p>
        </p:txBody>
      </p:sp>
      <p:sp>
        <p:nvSpPr>
          <p:cNvPr id="810" name="Oval 10"/>
          <p:cNvSpPr/>
          <p:nvPr/>
        </p:nvSpPr>
        <p:spPr>
          <a:xfrm>
            <a:off x="5949000" y="3762359"/>
            <a:ext cx="1367641" cy="334441"/>
          </a:xfrm>
          <a:prstGeom prst="ellipse">
            <a:avLst/>
          </a:prstGeom>
          <a:ln w="28440">
            <a:solidFill>
              <a:srgbClr val="FF0000"/>
            </a:solidFill>
          </a:ln>
          <a:effectLst>
            <a:outerShdw sx="100000" sy="100000" kx="0" ky="0" algn="b" rotWithShape="0" blurRad="38100" dist="2304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pc="-1">
                <a:solidFill>
                  <a:schemeClr val="accent2">
                    <a:hueOff val="-1274641"/>
                    <a:satOff val="-75999"/>
                    <a:lumOff val="6980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11" name="TextBox 18"/>
          <p:cNvSpPr/>
          <p:nvPr/>
        </p:nvSpPr>
        <p:spPr>
          <a:xfrm>
            <a:off x="3751919" y="3600000"/>
            <a:ext cx="2160361" cy="439281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908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>
                <a:latin typeface="Jost Regular Light"/>
                <a:ea typeface="Jost Regular Light"/>
                <a:cs typeface="Jost Regular Light"/>
                <a:sym typeface="Jost Regular Light"/>
              </a:defRPr>
            </a:lvl1pPr>
          </a:lstStyle>
          <a:p>
            <a:pPr/>
            <a:r>
              <a:t>Name of the corpus</a:t>
            </a:r>
          </a:p>
        </p:txBody>
      </p:sp>
      <p:sp>
        <p:nvSpPr>
          <p:cNvPr id="812" name="TextBox 19"/>
          <p:cNvSpPr/>
          <p:nvPr/>
        </p:nvSpPr>
        <p:spPr>
          <a:xfrm>
            <a:off x="8717399" y="2699999"/>
            <a:ext cx="1258201" cy="769481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908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>
                <a:latin typeface="Jost Regular Light"/>
                <a:ea typeface="Jost Regular Light"/>
                <a:cs typeface="Jost Regular Light"/>
                <a:sym typeface="Jost Regular Light"/>
              </a:defRPr>
            </a:lvl1pPr>
          </a:lstStyle>
          <a:p>
            <a:pPr/>
            <a:r>
              <a:t>Info about the corpus</a:t>
            </a:r>
          </a:p>
        </p:txBody>
      </p:sp>
      <p:sp>
        <p:nvSpPr>
          <p:cNvPr id="813" name="TextBox 20"/>
          <p:cNvSpPr/>
          <p:nvPr/>
        </p:nvSpPr>
        <p:spPr>
          <a:xfrm>
            <a:off x="8973360" y="3929760"/>
            <a:ext cx="1186982" cy="769481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908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>
                <a:latin typeface="Jost Regular Light"/>
                <a:ea typeface="Jost Regular Light"/>
                <a:cs typeface="Jost Regular Light"/>
                <a:sym typeface="Jost Regular Light"/>
              </a:defRPr>
            </a:lvl1pPr>
          </a:lstStyle>
          <a:p>
            <a:pPr/>
            <a:r>
              <a:t>Info about the word</a:t>
            </a:r>
          </a:p>
        </p:txBody>
      </p:sp>
      <p:sp>
        <p:nvSpPr>
          <p:cNvPr id="814" name="Oval 11"/>
          <p:cNvSpPr/>
          <p:nvPr/>
        </p:nvSpPr>
        <p:spPr>
          <a:xfrm>
            <a:off x="8109360" y="4673160"/>
            <a:ext cx="1872001" cy="719641"/>
          </a:xfrm>
          <a:prstGeom prst="ellipse">
            <a:avLst/>
          </a:prstGeom>
          <a:ln w="28440">
            <a:solidFill>
              <a:srgbClr val="FF0000"/>
            </a:solidFill>
          </a:ln>
          <a:effectLst>
            <a:outerShdw sx="100000" sy="100000" kx="0" ky="0" algn="b" rotWithShape="0" blurRad="38100" dist="2304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pc="-1">
                <a:solidFill>
                  <a:schemeClr val="accent2">
                    <a:hueOff val="-1274641"/>
                    <a:satOff val="-75999"/>
                    <a:lumOff val="6980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15" name="TextBox 21"/>
          <p:cNvSpPr/>
          <p:nvPr/>
        </p:nvSpPr>
        <p:spPr>
          <a:xfrm>
            <a:off x="6705359" y="5507999"/>
            <a:ext cx="2654641" cy="769481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908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>
                <a:latin typeface="Jost Regular Light"/>
                <a:ea typeface="Jost Regular Light"/>
                <a:cs typeface="Jost Regular Light"/>
                <a:sym typeface="Jost Regular Light"/>
              </a:defRPr>
            </a:lvl1pPr>
          </a:lstStyle>
          <a:p>
            <a:pPr/>
            <a:r>
              <a:t>Sometimes the automatic analysis makes mistakes.</a:t>
            </a:r>
          </a:p>
        </p:txBody>
      </p:sp>
      <p:pic>
        <p:nvPicPr>
          <p:cNvPr id="816" name="korp_slogan_en.png" descr="korp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872120" y="271703"/>
            <a:ext cx="3935881" cy="11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Trend diagrams</a:t>
            </a:r>
          </a:p>
        </p:txBody>
      </p:sp>
      <p:sp>
        <p:nvSpPr>
          <p:cNvPr id="819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buClr>
                <a:srgbClr val="F0581A"/>
              </a:buClr>
              <a:buSzPct val="100000"/>
              <a:buChar char="■"/>
              <a:defRPr>
                <a:latin typeface="Jost Regular Light"/>
                <a:ea typeface="Jost Regular Light"/>
                <a:cs typeface="Jost Regular Light"/>
                <a:sym typeface="Jost Regular Light"/>
              </a:defRPr>
            </a:lvl1pPr>
          </a:lstStyle>
          <a:p>
            <a:pPr/>
            <a:r>
              <a:t>Language change:</a:t>
            </a:r>
          </a:p>
        </p:txBody>
      </p:sp>
      <p:pic>
        <p:nvPicPr>
          <p:cNvPr id="820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40" y="2520000"/>
            <a:ext cx="9683281" cy="36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0119" y="3017160"/>
            <a:ext cx="2129761" cy="58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korp_slogan_en.png" descr="korp_slogan_en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7872120" y="271703"/>
            <a:ext cx="3935881" cy="11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 txBox="1"/>
          <p:nvPr>
            <p:ph type="title" idx="4294967295"/>
          </p:nvPr>
        </p:nvSpPr>
        <p:spPr>
          <a:xfrm>
            <a:off x="838079" y="606959"/>
            <a:ext cx="10516322" cy="11574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defTabSz="777240">
              <a:lnSpc>
                <a:spcPct val="75000"/>
              </a:lnSpc>
              <a:defRPr spc="-85" sz="3570"/>
            </a:pPr>
            <a:r>
              <a:t>Comparisons based on</a:t>
            </a:r>
          </a:p>
          <a:p>
            <a:pPr defTabSz="777240">
              <a:lnSpc>
                <a:spcPct val="75000"/>
              </a:lnSpc>
              <a:defRPr spc="-85" sz="3570"/>
            </a:pPr>
            <a:r>
              <a:t>probability</a:t>
            </a:r>
          </a:p>
        </p:txBody>
      </p:sp>
      <p:sp>
        <p:nvSpPr>
          <p:cNvPr id="825" name="PlaceHolder 2"/>
          <p:cNvSpPr txBox="1"/>
          <p:nvPr>
            <p:ph type="body" idx="4294967295"/>
          </p:nvPr>
        </p:nvSpPr>
        <p:spPr>
          <a:xfrm>
            <a:off x="836640" y="1967759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buClr>
                <a:srgbClr val="F0581A"/>
              </a:buClr>
              <a:buSzPct val="100000"/>
              <a:buChar char="■"/>
            </a:lvl1pPr>
          </a:lstStyle>
          <a:p>
            <a:pPr/>
            <a:r>
              <a:t>Which political parties focus more on education, and which focus more on healthcare?</a:t>
            </a:r>
          </a:p>
        </p:txBody>
      </p:sp>
      <p:pic>
        <p:nvPicPr>
          <p:cNvPr id="82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600" y="3003480"/>
            <a:ext cx="8750521" cy="329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korp_slogan_en.png" descr="korp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872120" y="271703"/>
            <a:ext cx="3935881" cy="11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Word pictures</a:t>
            </a:r>
          </a:p>
        </p:txBody>
      </p:sp>
      <p:sp>
        <p:nvSpPr>
          <p:cNvPr id="830" name="PlaceHolder 2"/>
          <p:cNvSpPr txBox="1"/>
          <p:nvPr>
            <p:ph type="body" idx="4294967295"/>
          </p:nvPr>
        </p:nvSpPr>
        <p:spPr>
          <a:xfrm>
            <a:off x="836640" y="1967759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buClr>
                <a:srgbClr val="F0581A"/>
              </a:buClr>
              <a:buSzPct val="100000"/>
              <a:buChar char="■"/>
            </a:lvl1pPr>
          </a:lstStyle>
          <a:p>
            <a:pPr/>
            <a:r>
              <a:t>Who kisses whom/what, and in what way?</a:t>
            </a:r>
          </a:p>
        </p:txBody>
      </p:sp>
      <p:pic>
        <p:nvPicPr>
          <p:cNvPr id="831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40" y="2591999"/>
            <a:ext cx="5463360" cy="4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korp_slogan_en.png" descr="korp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872120" y="271703"/>
            <a:ext cx="3935881" cy="11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is Karp?</a:t>
            </a:r>
          </a:p>
        </p:txBody>
      </p:sp>
      <p:sp>
        <p:nvSpPr>
          <p:cNvPr id="835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buClr>
                <a:srgbClr val="F0581A"/>
              </a:buClr>
              <a:buSzPct val="100000"/>
              <a:buChar char="■"/>
            </a:lvl1pPr>
          </a:lstStyle>
          <a:p>
            <a:pPr/>
            <a:r>
              <a:t>A tool for working with Språkbanken's lexicons.</a:t>
            </a:r>
          </a:p>
        </p:txBody>
      </p:sp>
      <p:pic>
        <p:nvPicPr>
          <p:cNvPr id="836" name="karps_slogan_en.png" descr="karps_slogan_en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930440" y="500304"/>
            <a:ext cx="3423960" cy="748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shot-karp.png" descr="shot-kar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032" y="2213585"/>
            <a:ext cx="7745344" cy="4271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SALDO</a:t>
            </a:r>
          </a:p>
        </p:txBody>
      </p:sp>
      <p:sp>
        <p:nvSpPr>
          <p:cNvPr id="840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buClr>
                <a:srgbClr val="F0581A"/>
              </a:buClr>
              <a:buSzPct val="100000"/>
              <a:buChar char="■"/>
            </a:pPr>
            <a:r>
              <a:t>What is the semantic neigbourhood for </a:t>
            </a:r>
            <a:r>
              <a:rPr i="1"/>
              <a:t>hus</a:t>
            </a:r>
            <a:r>
              <a:t> "house"?</a:t>
            </a:r>
          </a:p>
        </p:txBody>
      </p:sp>
      <p:pic>
        <p:nvPicPr>
          <p:cNvPr id="841" name="shot-karpsaldo.png" descr="shot-karpsaldo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19140" y="2337222"/>
            <a:ext cx="7378640" cy="3816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karps_slogan_en.png" descr="karps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930440" y="500304"/>
            <a:ext cx="3423960" cy="748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Etymological dictionary</a:t>
            </a:r>
          </a:p>
        </p:txBody>
      </p:sp>
      <p:sp>
        <p:nvSpPr>
          <p:cNvPr id="845" name="PlaceHolder 2"/>
          <p:cNvSpPr txBox="1"/>
          <p:nvPr>
            <p:ph type="body" sz="quarter" idx="4294967295"/>
          </p:nvPr>
        </p:nvSpPr>
        <p:spPr>
          <a:xfrm>
            <a:off x="836640" y="1715760"/>
            <a:ext cx="10503360" cy="69026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buClr>
                <a:srgbClr val="F0581A"/>
              </a:buClr>
              <a:buSzPct val="100000"/>
              <a:buChar char="■"/>
            </a:lvl1pPr>
          </a:lstStyle>
          <a:p>
            <a:pPr/>
            <a:r>
              <a:t>From which languages does Swedish have the most loan words?</a:t>
            </a:r>
          </a:p>
        </p:txBody>
      </p:sp>
      <p:pic>
        <p:nvPicPr>
          <p:cNvPr id="846" name="karps_slogan_en.png" descr="karps_slogan_en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930440" y="500304"/>
            <a:ext cx="3423960" cy="748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shot-karphellqvist.png" descr="shot-karphellqvist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7437"/>
          <a:stretch>
            <a:fillRect/>
          </a:stretch>
        </p:blipFill>
        <p:spPr>
          <a:xfrm>
            <a:off x="1505630" y="2317217"/>
            <a:ext cx="7260553" cy="4211609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TextBox 23"/>
          <p:cNvSpPr/>
          <p:nvPr/>
        </p:nvSpPr>
        <p:spPr>
          <a:xfrm>
            <a:off x="6462345" y="3015833"/>
            <a:ext cx="3243414" cy="826334"/>
          </a:xfrm>
          <a:prstGeom prst="rect">
            <a:avLst/>
          </a:prstGeom>
          <a:solidFill>
            <a:schemeClr val="accent2">
              <a:hueOff val="-1274641"/>
              <a:satOff val="-75999"/>
              <a:lumOff val="69803"/>
            </a:schemeClr>
          </a:solidFill>
          <a:ln w="1908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/>
            </a:pPr>
            <a:r>
              <a:t>The query: </a:t>
            </a:r>
            <a:r>
              <a:rPr sz="1600"/>
              <a:t>“find all entries where a source language is given, and that language is not Old Swedish”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More about Korp</a:t>
            </a:r>
          </a:p>
        </p:txBody>
      </p:sp>
      <p:sp>
        <p:nvSpPr>
          <p:cNvPr id="851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buClr>
                <a:srgbClr val="F0581A"/>
              </a:buClr>
              <a:buSzPct val="100000"/>
              <a:buChar char="■"/>
            </a:pPr>
            <a:r>
              <a:t>Let's search for the word </a:t>
            </a:r>
            <a:r>
              <a:rPr i="1"/>
              <a:t>grym</a:t>
            </a:r>
            <a:r>
              <a:t> "cruel, wicked":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836640" y="2339999"/>
            <a:ext cx="6768360" cy="4229641"/>
            <a:chOff x="0" y="0"/>
            <a:chExt cx="6768359" cy="4229640"/>
          </a:xfrm>
        </p:grpSpPr>
        <p:pic>
          <p:nvPicPr>
            <p:cNvPr id="852" name="Picture 16" descr="Picture 1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65279"/>
              <a:ext cx="6768360" cy="3564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3" name="Oval 12"/>
            <p:cNvSpPr/>
            <p:nvPr/>
          </p:nvSpPr>
          <p:spPr>
            <a:xfrm>
              <a:off x="2880359" y="791999"/>
              <a:ext cx="503641" cy="359641"/>
            </a:xfrm>
            <a:prstGeom prst="ellipse">
              <a:avLst/>
            </a:prstGeom>
            <a:noFill/>
            <a:ln w="2844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4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pc="-1">
                  <a:solidFill>
                    <a:schemeClr val="accent2">
                      <a:hueOff val="-1274641"/>
                      <a:satOff val="-75999"/>
                      <a:lumOff val="69803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4" name="TextBox 22"/>
            <p:cNvSpPr/>
            <p:nvPr/>
          </p:nvSpPr>
          <p:spPr>
            <a:xfrm>
              <a:off x="3888359" y="-1"/>
              <a:ext cx="2088001" cy="423376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>
              <a:lvl1pPr algn="ctr"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lvl1pPr>
            </a:lstStyle>
            <a:p>
              <a:pPr/>
              <a:r>
                <a:t>Different senses!</a:t>
              </a:r>
            </a:p>
          </p:txBody>
        </p:sp>
        <p:sp>
          <p:nvSpPr>
            <p:cNvPr id="855" name="Straight Arrow Connector 8"/>
            <p:cNvSpPr/>
            <p:nvPr/>
          </p:nvSpPr>
          <p:spPr>
            <a:xfrm flipV="1">
              <a:off x="3311999" y="368999"/>
              <a:ext cx="576720" cy="423001"/>
            </a:xfrm>
            <a:prstGeom prst="line">
              <a:avLst/>
            </a:prstGeom>
            <a:noFill/>
            <a:ln w="2556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pic>
        <p:nvPicPr>
          <p:cNvPr id="857" name="korp_slogan_en.png" descr="korp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872120" y="271703"/>
            <a:ext cx="3935881" cy="11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contents</a:t>
            </a:r>
          </a:p>
        </p:txBody>
      </p:sp>
      <p:sp>
        <p:nvSpPr>
          <p:cNvPr id="757" name="PlaceHolder 2"/>
          <p:cNvSpPr txBox="1"/>
          <p:nvPr>
            <p:ph type="body" idx="4294967295"/>
          </p:nvPr>
        </p:nvSpPr>
        <p:spPr>
          <a:xfrm>
            <a:off x="838079" y="1606680"/>
            <a:ext cx="10516322" cy="4503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buClr>
                <a:srgbClr val="F0581A"/>
              </a:buClr>
              <a:buSzPct val="100000"/>
              <a:buChar char="■"/>
            </a:pPr>
            <a:r>
              <a:t>What is Språkbanken Text?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Our data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Our platforms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Example applications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Other things we do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What we can help you with</a:t>
            </a:r>
          </a:p>
        </p:txBody>
      </p:sp>
      <p:pic>
        <p:nvPicPr>
          <p:cNvPr id="75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4520" y="1670399"/>
            <a:ext cx="5956201" cy="2253602"/>
          </a:xfrm>
          <a:prstGeom prst="rect">
            <a:avLst/>
          </a:prstGeom>
          <a:ln w="35640">
            <a:solidFill>
              <a:srgbClr val="F0581A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Automatic text analys</a:t>
            </a:r>
          </a:p>
        </p:txBody>
      </p:sp>
      <p:sp>
        <p:nvSpPr>
          <p:cNvPr id="860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buClr>
                <a:srgbClr val="F0581A"/>
              </a:buClr>
              <a:buSzPct val="100000"/>
              <a:buChar char="■"/>
            </a:lvl1pPr>
          </a:lstStyle>
          <a:p>
            <a:pPr/>
            <a:r>
              <a:t>Senses in Korp:</a:t>
            </a:r>
          </a:p>
        </p:txBody>
      </p:sp>
      <p:grpSp>
        <p:nvGrpSpPr>
          <p:cNvPr id="863" name="Group"/>
          <p:cNvGrpSpPr/>
          <p:nvPr/>
        </p:nvGrpSpPr>
        <p:grpSpPr>
          <a:xfrm>
            <a:off x="836640" y="2339999"/>
            <a:ext cx="8331121" cy="3816002"/>
            <a:chOff x="0" y="0"/>
            <a:chExt cx="8331120" cy="3816000"/>
          </a:xfrm>
        </p:grpSpPr>
        <p:pic>
          <p:nvPicPr>
            <p:cNvPr id="861" name="Content Placeholder 7" descr="Content Placeholder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331121" cy="38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Straight Arrow Connector 1"/>
            <p:cNvSpPr/>
            <p:nvPr/>
          </p:nvSpPr>
          <p:spPr>
            <a:xfrm>
              <a:off x="3161880" y="215639"/>
              <a:ext cx="3456721" cy="2232721"/>
            </a:xfrm>
            <a:prstGeom prst="line">
              <a:avLst/>
            </a:prstGeom>
            <a:noFill/>
            <a:ln w="2556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pic>
        <p:nvPicPr>
          <p:cNvPr id="864" name="korp_slogan_en.png" descr="korp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872120" y="271703"/>
            <a:ext cx="3935881" cy="11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Automatic text analys</a:t>
            </a:r>
          </a:p>
        </p:txBody>
      </p:sp>
      <p:sp>
        <p:nvSpPr>
          <p:cNvPr id="867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buClr>
                <a:srgbClr val="F0581A"/>
              </a:buClr>
              <a:buSzPct val="100000"/>
              <a:buChar char="■"/>
            </a:lvl1pPr>
          </a:lstStyle>
          <a:p>
            <a:pPr/>
            <a:r>
              <a:t>The senses in Korp come from the SALDO lexicon:</a:t>
            </a:r>
          </a:p>
        </p:txBody>
      </p:sp>
      <p:grpSp>
        <p:nvGrpSpPr>
          <p:cNvPr id="871" name="Group"/>
          <p:cNvGrpSpPr/>
          <p:nvPr/>
        </p:nvGrpSpPr>
        <p:grpSpPr>
          <a:xfrm>
            <a:off x="1060559" y="2443679"/>
            <a:ext cx="7219441" cy="3676322"/>
            <a:chOff x="0" y="0"/>
            <a:chExt cx="7219439" cy="3676320"/>
          </a:xfrm>
        </p:grpSpPr>
        <p:pic>
          <p:nvPicPr>
            <p:cNvPr id="868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19440" cy="3676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9" name="Straight Arrow Connector 7"/>
            <p:cNvSpPr/>
            <p:nvPr/>
          </p:nvSpPr>
          <p:spPr>
            <a:xfrm flipH="1">
              <a:off x="1511640" y="314279"/>
              <a:ext cx="1800360" cy="2448722"/>
            </a:xfrm>
            <a:prstGeom prst="line">
              <a:avLst/>
            </a:prstGeom>
            <a:noFill/>
            <a:ln w="2556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870" name="Straight Arrow Connector 9"/>
            <p:cNvSpPr/>
            <p:nvPr/>
          </p:nvSpPr>
          <p:spPr>
            <a:xfrm flipH="1">
              <a:off x="1295639" y="458280"/>
              <a:ext cx="2088362" cy="1656721"/>
            </a:xfrm>
            <a:prstGeom prst="line">
              <a:avLst/>
            </a:prstGeom>
            <a:noFill/>
            <a:ln w="25560" cap="flat">
              <a:solidFill>
                <a:srgbClr val="FFC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pic>
        <p:nvPicPr>
          <p:cNvPr id="872" name="korp_slogan_en.png" descr="korp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872120" y="271703"/>
            <a:ext cx="3935881" cy="11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is Sparv?</a:t>
            </a:r>
          </a:p>
        </p:txBody>
      </p:sp>
      <p:sp>
        <p:nvSpPr>
          <p:cNvPr id="875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4584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buSzTx/>
              <a:buFont typeface="Wingdings"/>
              <a:buNone/>
            </a:pPr>
            <a:r>
              <a:t>Sparv can annotate your texts, and add: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lexical analysis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syntactic analysis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semantic analysis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sentiment analysis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readability analysis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and more!</a:t>
            </a:r>
          </a:p>
        </p:txBody>
      </p:sp>
      <p:pic>
        <p:nvPicPr>
          <p:cNvPr id="876" name="sparv_slogan_en.png" descr="sparv_slogan_en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100000" y="336322"/>
            <a:ext cx="3170521" cy="1043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image32.png" descr="image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9999" y="2520000"/>
            <a:ext cx="5706721" cy="3316321"/>
          </a:xfrm>
          <a:prstGeom prst="rect">
            <a:avLst/>
          </a:prstGeom>
          <a:ln w="3175">
            <a:solidFill>
              <a:srgbClr val="F0581A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Syntaktic analysis</a:t>
            </a:r>
          </a:p>
        </p:txBody>
      </p:sp>
      <p:sp>
        <p:nvSpPr>
          <p:cNvPr id="880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buSzTx/>
              <a:buFont typeface="Wingdings"/>
              <a:buNone/>
              <a:defRPr i="1"/>
            </a:pPr>
            <a:r>
              <a:t>Hon är en kompetent kollega, men en dålig ledare.</a:t>
            </a:r>
            <a:endParaRPr i="0"/>
          </a:p>
          <a:p>
            <a:pPr marL="0" indent="0">
              <a:buSzTx/>
              <a:buFont typeface="Wingdings"/>
              <a:buNone/>
            </a:pPr>
            <a:r>
              <a:t>"She is a competent colleague, but a poor leader."</a:t>
            </a:r>
          </a:p>
        </p:txBody>
      </p:sp>
      <p:pic>
        <p:nvPicPr>
          <p:cNvPr id="881" name="Picture 23" descr="Picture 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40" y="3028000"/>
            <a:ext cx="7938721" cy="18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sparv_slogan_en.png" descr="sparv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100000" y="336322"/>
            <a:ext cx="3170521" cy="1043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Semantisk analys</a:t>
            </a:r>
          </a:p>
        </p:txBody>
      </p:sp>
      <p:sp>
        <p:nvSpPr>
          <p:cNvPr id="885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buSzTx/>
              <a:buFont typeface="Wingdings"/>
              <a:buNone/>
              <a:defRPr i="1"/>
            </a:pPr>
            <a:r>
              <a:t>Hon är en kompetent kollega, men en dålig ledare.</a:t>
            </a:r>
          </a:p>
          <a:p>
            <a:pPr marL="0" indent="0">
              <a:buSzTx/>
              <a:buFont typeface="Wingdings"/>
              <a:buNone/>
            </a:pPr>
            <a:r>
              <a:t>The word </a:t>
            </a:r>
            <a:r>
              <a:rPr i="1"/>
              <a:t>ledare</a:t>
            </a:r>
            <a:r>
              <a:t> has at least three senses:</a:t>
            </a:r>
          </a:p>
        </p:txBody>
      </p:sp>
      <p:graphicFrame>
        <p:nvGraphicFramePr>
          <p:cNvPr id="886" name="Table 4"/>
          <p:cNvGraphicFramePr/>
          <p:nvPr/>
        </p:nvGraphicFramePr>
        <p:xfrm>
          <a:off x="890640" y="3264360"/>
          <a:ext cx="7173360" cy="22946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586680"/>
                <a:gridCol w="3586680"/>
              </a:tblGrid>
              <a:tr h="1053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pc="-1">
                          <a:solidFill>
                            <a:schemeClr val="accent2">
                              <a:hueOff val="-1274641"/>
                              <a:satOff val="-75999"/>
                              <a:lumOff val="69803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Sense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L>
                    <a:lnR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R>
                    <a:lnT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T>
                    <a:lnB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B>
                    <a:solidFill>
                      <a:srgbClr val="FF66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pc="-1">
                          <a:solidFill>
                            <a:schemeClr val="accent2">
                              <a:hueOff val="-1274641"/>
                              <a:satOff val="-75999"/>
                              <a:lumOff val="69803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Probability in this sentence, according to Sparv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L>
                    <a:lnR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R>
                    <a:lnT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T>
                    <a:lnB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B>
                    <a:solidFill>
                      <a:srgbClr val="FF6633"/>
                    </a:solidFill>
                  </a:tcPr>
                </a:tc>
              </a:tr>
              <a:tr h="4136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pc="-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leader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L>
                    <a:lnR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R>
                    <a:lnT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T>
                    <a:lnB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pc="-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0,65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L>
                    <a:lnR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R>
                    <a:lnT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T>
                    <a:lnB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B>
                    <a:solidFill>
                      <a:srgbClr val="FF9966"/>
                    </a:solidFill>
                  </a:tcPr>
                </a:tc>
              </a:tr>
              <a:tr h="4136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pc="-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electric conductor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L>
                    <a:lnR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R>
                    <a:lnT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T>
                    <a:lnB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pc="-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0,21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L>
                    <a:lnR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R>
                    <a:lnT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T>
                    <a:lnB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B>
                    <a:solidFill>
                      <a:srgbClr val="FFCC99"/>
                    </a:solidFill>
                  </a:tcPr>
                </a:tc>
              </a:tr>
              <a:tr h="4143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pc="-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editorial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L>
                    <a:lnR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R>
                    <a:lnT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T>
                    <a:lnB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pc="-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0,14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L>
                    <a:lnR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R>
                    <a:lnT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T>
                    <a:lnB w="3175">
                      <a:solidFill>
                        <a:schemeClr val="accent2">
                          <a:hueOff val="-1274641"/>
                          <a:satOff val="-75999"/>
                          <a:lumOff val="69803"/>
                        </a:schemeClr>
                      </a:solidFill>
                    </a:lnB>
                    <a:solidFill>
                      <a:srgbClr val="FF9966"/>
                    </a:solidFill>
                  </a:tcPr>
                </a:tc>
              </a:tr>
            </a:tbl>
          </a:graphicData>
        </a:graphic>
      </p:graphicFrame>
      <p:pic>
        <p:nvPicPr>
          <p:cNvPr id="887" name="sparv_slogan_en.png" descr="sparv_slogan_en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100000" y="336322"/>
            <a:ext cx="3170521" cy="1043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SENTIMENT analysis</a:t>
            </a:r>
          </a:p>
        </p:txBody>
      </p:sp>
      <p:sp>
        <p:nvSpPr>
          <p:cNvPr id="890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 typeface="Wingdings"/>
              <a:buNone/>
              <a:defRPr i="1"/>
            </a:lvl1pPr>
          </a:lstStyle>
          <a:p>
            <a:pPr/>
            <a:r>
              <a:t>Hon är en kompetent kollega, men en dålig ledare.</a:t>
            </a:r>
          </a:p>
        </p:txBody>
      </p:sp>
      <p:grpSp>
        <p:nvGrpSpPr>
          <p:cNvPr id="894" name="Group"/>
          <p:cNvGrpSpPr/>
          <p:nvPr/>
        </p:nvGrpSpPr>
        <p:grpSpPr>
          <a:xfrm>
            <a:off x="4500000" y="2616119"/>
            <a:ext cx="2453041" cy="3323882"/>
            <a:chOff x="0" y="0"/>
            <a:chExt cx="2453040" cy="3323880"/>
          </a:xfrm>
        </p:grpSpPr>
        <p:pic>
          <p:nvPicPr>
            <p:cNvPr id="891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999" y="0"/>
              <a:ext cx="2381042" cy="3323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2" name="Oval 9"/>
            <p:cNvSpPr/>
            <p:nvPr/>
          </p:nvSpPr>
          <p:spPr>
            <a:xfrm>
              <a:off x="57959" y="1268280"/>
              <a:ext cx="1800001" cy="393841"/>
            </a:xfrm>
            <a:prstGeom prst="ellipse">
              <a:avLst/>
            </a:prstGeom>
            <a:noFill/>
            <a:ln w="28440" cap="flat">
              <a:solidFill>
                <a:srgbClr val="FF0000"/>
              </a:solidFill>
              <a:prstDash val="solid"/>
              <a:round/>
            </a:ln>
            <a:effectLst>
              <a:outerShdw sx="100000" sy="100000" kx="0" ky="0" algn="b" rotWithShape="0" blurRad="38100" dist="2304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pc="-1">
                  <a:solidFill>
                    <a:schemeClr val="accent2">
                      <a:hueOff val="-1274641"/>
                      <a:satOff val="-75999"/>
                      <a:lumOff val="69803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93" name="Oval 10"/>
            <p:cNvSpPr/>
            <p:nvPr/>
          </p:nvSpPr>
          <p:spPr>
            <a:xfrm>
              <a:off x="0" y="2624759"/>
              <a:ext cx="1857600" cy="393841"/>
            </a:xfrm>
            <a:prstGeom prst="ellipse">
              <a:avLst/>
            </a:prstGeom>
            <a:noFill/>
            <a:ln w="28440" cap="flat">
              <a:solidFill>
                <a:srgbClr val="FF0000"/>
              </a:solidFill>
              <a:prstDash val="solid"/>
              <a:round/>
            </a:ln>
            <a:effectLst>
              <a:outerShdw sx="100000" sy="100000" kx="0" ky="0" algn="b" rotWithShape="0" blurRad="38100" dist="2304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pc="-1">
                  <a:solidFill>
                    <a:schemeClr val="accent2">
                      <a:hueOff val="-1274641"/>
                      <a:satOff val="-75999"/>
                      <a:lumOff val="69803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pic>
        <p:nvPicPr>
          <p:cNvPr id="895" name="sparv_slogan_en.png" descr="sparv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100000" y="336322"/>
            <a:ext cx="3170521" cy="1043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is Strix?</a:t>
            </a:r>
          </a:p>
        </p:txBody>
      </p:sp>
      <p:sp>
        <p:nvSpPr>
          <p:cNvPr id="898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buSzTx/>
              <a:buFont typeface="Wingdings"/>
              <a:buNone/>
            </a:pPr>
            <a:r>
              <a:t>A search engine which: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is focused on entire documents (unlike Korp, which focuses on words)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analyses the semantic contents of the document</a:t>
            </a:r>
          </a:p>
        </p:txBody>
      </p:sp>
      <p:pic>
        <p:nvPicPr>
          <p:cNvPr id="899" name="strix_slogan_en.png" descr="strix_slogan_en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146799" y="299264"/>
            <a:ext cx="3913201" cy="1080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3"/>
          <p:cNvSpPr txBox="1"/>
          <p:nvPr/>
        </p:nvSpPr>
        <p:spPr>
          <a:xfrm>
            <a:off x="836640" y="1715760"/>
            <a:ext cx="10503360" cy="4584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93465" indent="-295099" defTabSz="905255">
              <a:lnSpc>
                <a:spcPct val="90000"/>
              </a:lnSpc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475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text analysis</a:t>
            </a:r>
            <a:endParaRPr spc="0" sz="2772"/>
          </a:p>
          <a:p>
            <a:pPr marL="393465" indent="-295099" defTabSz="905255">
              <a:lnSpc>
                <a:spcPct val="90000"/>
              </a:lnSpc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475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find keywords</a:t>
            </a:r>
            <a:endParaRPr spc="0" sz="2772"/>
          </a:p>
          <a:p>
            <a:pPr marL="393465" indent="-295099" defTabSz="905255">
              <a:lnSpc>
                <a:spcPct val="90000"/>
              </a:lnSpc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475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find names</a:t>
            </a:r>
            <a:endParaRPr spc="0" sz="2772"/>
          </a:p>
          <a:p>
            <a:pPr marL="393465" indent="-295099" defTabSz="905255">
              <a:lnSpc>
                <a:spcPct val="90000"/>
              </a:lnSpc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475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sentiment analysis</a:t>
            </a:r>
            <a:endParaRPr spc="0" sz="2772"/>
          </a:p>
          <a:p>
            <a:pPr marL="393465" indent="-295099" defTabSz="905255">
              <a:lnSpc>
                <a:spcPct val="90000"/>
              </a:lnSpc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475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topic</a:t>
            </a:r>
            <a:r>
              <a:rPr spc="0" sz="2772"/>
              <a:t> </a:t>
            </a:r>
            <a:r>
              <a:t>classification</a:t>
            </a:r>
            <a:endParaRPr spc="0" sz="2772"/>
          </a:p>
          <a:p>
            <a:pPr marL="393465" indent="-295099" defTabSz="905255">
              <a:lnSpc>
                <a:spcPct val="90000"/>
              </a:lnSpc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475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show entire annotated documents</a:t>
            </a:r>
            <a:endParaRPr spc="0" sz="2772"/>
          </a:p>
          <a:p>
            <a:pPr marL="393465" indent="-295099" defTabSz="905255">
              <a:lnSpc>
                <a:spcPct val="90000"/>
              </a:lnSpc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475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work with collections of documents</a:t>
            </a:r>
            <a:endParaRPr spc="0" sz="2772"/>
          </a:p>
          <a:p>
            <a:pPr marL="393465" indent="-295099" defTabSz="905255">
              <a:lnSpc>
                <a:spcPct val="90000"/>
              </a:lnSpc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475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show metadata</a:t>
            </a:r>
          </a:p>
        </p:txBody>
      </p:sp>
      <p:sp>
        <p:nvSpPr>
          <p:cNvPr id="902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can Strix do?</a:t>
            </a:r>
          </a:p>
        </p:txBody>
      </p:sp>
      <p:pic>
        <p:nvPicPr>
          <p:cNvPr id="903" name="Google Shape;145;g2915ebc726c_0_50" descr="Google Shape;145;g2915ebc726c_0_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0840" y="1800000"/>
            <a:ext cx="5159160" cy="3555721"/>
          </a:xfrm>
          <a:prstGeom prst="rect">
            <a:avLst/>
          </a:prstGeom>
          <a:ln w="9360">
            <a:solidFill>
              <a:srgbClr val="F0581A"/>
            </a:solidFill>
          </a:ln>
        </p:spPr>
      </p:pic>
      <p:pic>
        <p:nvPicPr>
          <p:cNvPr id="904" name="strix_slogan_en.png" descr="strix_slogan_e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146799" y="299264"/>
            <a:ext cx="3913201" cy="1080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is Mink?</a:t>
            </a:r>
          </a:p>
        </p:txBody>
      </p:sp>
      <p:sp>
        <p:nvSpPr>
          <p:cNvPr id="907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 typeface="Wingdings"/>
              <a:buNone/>
            </a:lvl1pPr>
          </a:lstStyle>
          <a:p>
            <a:pPr/>
            <a:r>
              <a:t>Adding new corpora involves Språkbanken Text.</a:t>
            </a:r>
          </a:p>
        </p:txBody>
      </p:sp>
      <p:pic>
        <p:nvPicPr>
          <p:cNvPr id="908" name="mink_slogan_en.png" descr="mink_slogan_en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146799" y="285805"/>
            <a:ext cx="2880721" cy="10627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5" name="Group"/>
          <p:cNvGrpSpPr/>
          <p:nvPr/>
        </p:nvGrpSpPr>
        <p:grpSpPr>
          <a:xfrm>
            <a:off x="2374559" y="2519735"/>
            <a:ext cx="7525441" cy="3470570"/>
            <a:chOff x="0" y="0"/>
            <a:chExt cx="7525440" cy="3470568"/>
          </a:xfrm>
        </p:grpSpPr>
        <p:pic>
          <p:nvPicPr>
            <p:cNvPr id="909" name="Google Shape;278;g290733c7f0f_0_71" descr="Google Shape;278;g290733c7f0f_0_7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03520" y="1772544"/>
              <a:ext cx="2221921" cy="81576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10" name="Google Shape;279;g290733c7f0f_0_71" descr="Google Shape;279;g290733c7f0f_0_7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14560" y="1142184"/>
              <a:ext cx="2221561" cy="81576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sp>
          <p:nvSpPr>
            <p:cNvPr id="911" name="Google Shape;280;g290733c7f0f_0_71"/>
            <p:cNvSpPr/>
            <p:nvPr/>
          </p:nvSpPr>
          <p:spPr>
            <a:xfrm flipH="1" rot="10800000">
              <a:off x="1776959" y="1957944"/>
              <a:ext cx="490681" cy="145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sp>
          <p:nvSpPr>
            <p:cNvPr id="912" name="Google Shape;283;g290733c7f0f_0_71"/>
            <p:cNvSpPr/>
            <p:nvPr/>
          </p:nvSpPr>
          <p:spPr>
            <a:xfrm flipH="1" rot="16200000">
              <a:off x="2997645" y="118629"/>
              <a:ext cx="294271" cy="17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74" y="0"/>
                  </a:moveTo>
                  <a:cubicBezTo>
                    <a:pt x="10787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sp>
          <p:nvSpPr>
            <p:cNvPr id="913" name="Google Shape;284;g290733c7f0f_0_71"/>
            <p:cNvSpPr/>
            <p:nvPr/>
          </p:nvSpPr>
          <p:spPr>
            <a:xfrm flipH="1" rot="16200000">
              <a:off x="4820084" y="1159420"/>
              <a:ext cx="790832" cy="238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9409" y="21600"/>
                    <a:pt x="17217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sp>
          <p:nvSpPr>
            <p:cNvPr id="914" name="Google Shape;285;g290733c7f0f_0_71"/>
            <p:cNvSpPr/>
            <p:nvPr/>
          </p:nvSpPr>
          <p:spPr>
            <a:xfrm>
              <a:off x="1780560" y="554304"/>
              <a:ext cx="491041" cy="587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sp>
          <p:nvSpPr>
            <p:cNvPr id="915" name="Google Shape;287;g290733c7f0f_0_71"/>
            <p:cNvSpPr/>
            <p:nvPr/>
          </p:nvSpPr>
          <p:spPr>
            <a:xfrm flipH="1" rot="10800000">
              <a:off x="1711439" y="1958304"/>
              <a:ext cx="559441" cy="1184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pic>
          <p:nvPicPr>
            <p:cNvPr id="916" name="Google Shape;282;g290733c7f0f_0_71" descr="Google Shape;282;g290733c7f0f_0_7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63719" y="1142184"/>
              <a:ext cx="815761" cy="81540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17" name="Google Shape;289;g290733c7f0f_0_71" descr="Google Shape;289;g290733c7f0f_0_7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13024"/>
              <a:ext cx="1530001" cy="81504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18" name="Google Shape;286;g290733c7f0f_0_71" descr="Google Shape;286;g290733c7f0f_0_7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172401">
              <a:off x="1122839" y="93144"/>
              <a:ext cx="676802" cy="695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9" name="Google Shape;290;g290733c7f0f_0_71" descr="Google Shape;290;g290733c7f0f_0_7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142544"/>
              <a:ext cx="1530001" cy="81504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20" name="Google Shape;291;g290733c7f0f_0_71" descr="Google Shape;291;g290733c7f0f_0_7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2072064"/>
              <a:ext cx="1530001" cy="81468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21" name="Google Shape;281;g290733c7f0f_0_71" descr="Google Shape;281;g290733c7f0f_0_7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172401">
              <a:off x="1122839" y="1642224"/>
              <a:ext cx="676802" cy="695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2" name="Google Shape;288;g290733c7f0f_0_71" descr="Google Shape;288;g290733c7f0f_0_7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172401">
              <a:off x="1054439" y="2681544"/>
              <a:ext cx="676802" cy="695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3" name="Google Shape;292;g290733c7f0f_0_71"/>
            <p:cNvSpPr/>
            <p:nvPr/>
          </p:nvSpPr>
          <p:spPr>
            <a:xfrm rot="16200000">
              <a:off x="4953643" y="-318653"/>
              <a:ext cx="532714" cy="238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8347" y="21600"/>
                    <a:pt x="15093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pic>
          <p:nvPicPr>
            <p:cNvPr id="924" name="Google Shape;293;g290733c7f0f_0_71" descr="Google Shape;293;g290733c7f0f_0_7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03520" y="769584"/>
              <a:ext cx="2221921" cy="81612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is Mink?</a:t>
            </a:r>
          </a:p>
        </p:txBody>
      </p:sp>
      <p:sp>
        <p:nvSpPr>
          <p:cNvPr id="928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 typeface="Wingdings"/>
              <a:buNone/>
            </a:lvl1pPr>
          </a:lstStyle>
          <a:p>
            <a:pPr/>
            <a:r>
              <a:t>With Mink, you can add and analyse your own texts!</a:t>
            </a:r>
          </a:p>
        </p:txBody>
      </p:sp>
      <p:grpSp>
        <p:nvGrpSpPr>
          <p:cNvPr id="945" name="Group"/>
          <p:cNvGrpSpPr/>
          <p:nvPr/>
        </p:nvGrpSpPr>
        <p:grpSpPr>
          <a:xfrm>
            <a:off x="2340000" y="2411948"/>
            <a:ext cx="7740000" cy="3569504"/>
            <a:chOff x="0" y="-51"/>
            <a:chExt cx="7739999" cy="3569503"/>
          </a:xfrm>
        </p:grpSpPr>
        <p:pic>
          <p:nvPicPr>
            <p:cNvPr id="929" name="Google Shape;299;g290733c7f0f_0_112" descr="Google Shape;299;g290733c7f0f_0_11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55079" y="791279"/>
              <a:ext cx="2284921" cy="83952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30" name="Google Shape;300;g290733c7f0f_0_112" descr="Google Shape;300;g290733c7f0f_0_1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60679" y="1822680"/>
              <a:ext cx="2284921" cy="83916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31" name="Google Shape;301;g290733c7f0f_0_112" descr="Google Shape;301;g290733c7f0f_0_112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2321"/>
            <a:stretch>
              <a:fillRect/>
            </a:stretch>
          </p:blipFill>
          <p:spPr>
            <a:xfrm flipH="1">
              <a:off x="360" y="1174319"/>
              <a:ext cx="1573560" cy="839162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sp>
          <p:nvSpPr>
            <p:cNvPr id="932" name="Google Shape;302;g290733c7f0f_0_112"/>
            <p:cNvSpPr/>
            <p:nvPr/>
          </p:nvSpPr>
          <p:spPr>
            <a:xfrm flipH="1" rot="10800000">
              <a:off x="1832039" y="1211039"/>
              <a:ext cx="728640" cy="95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87" y="0"/>
                    <a:pt x="12575" y="5400"/>
                    <a:pt x="12575" y="10800"/>
                  </a:cubicBezTo>
                  <a:cubicBezTo>
                    <a:pt x="12575" y="16200"/>
                    <a:pt x="17087" y="216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sp>
          <p:nvSpPr>
            <p:cNvPr id="933" name="Google Shape;305;g290733c7f0f_0_112"/>
            <p:cNvSpPr/>
            <p:nvPr/>
          </p:nvSpPr>
          <p:spPr>
            <a:xfrm flipH="1" rot="16200000">
              <a:off x="3602879" y="1720029"/>
              <a:ext cx="19152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15"/>
                    <a:pt x="10800" y="10830"/>
                  </a:cubicBezTo>
                  <a:cubicBezTo>
                    <a:pt x="10800" y="16185"/>
                    <a:pt x="16200" y="216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sp>
          <p:nvSpPr>
            <p:cNvPr id="934" name="Google Shape;306;g290733c7f0f_0_112"/>
            <p:cNvSpPr/>
            <p:nvPr/>
          </p:nvSpPr>
          <p:spPr>
            <a:xfrm flipH="1" rot="10800000">
              <a:off x="4841279" y="1211039"/>
              <a:ext cx="608760" cy="1031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sp>
          <p:nvSpPr>
            <p:cNvPr id="935" name="Google Shape;307;g290733c7f0f_0_112"/>
            <p:cNvSpPr/>
            <p:nvPr/>
          </p:nvSpPr>
          <p:spPr>
            <a:xfrm>
              <a:off x="1831680" y="569519"/>
              <a:ext cx="728640" cy="641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87" y="0"/>
                    <a:pt x="12575" y="5400"/>
                    <a:pt x="12575" y="10800"/>
                  </a:cubicBezTo>
                  <a:cubicBezTo>
                    <a:pt x="12575" y="16200"/>
                    <a:pt x="17087" y="216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sp>
          <p:nvSpPr>
            <p:cNvPr id="936" name="Google Shape;309;g290733c7f0f_0_112"/>
            <p:cNvSpPr/>
            <p:nvPr/>
          </p:nvSpPr>
          <p:spPr>
            <a:xfrm flipH="1" rot="10800000">
              <a:off x="1760399" y="1211399"/>
              <a:ext cx="799200" cy="202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09" y="0"/>
                    <a:pt x="12418" y="5400"/>
                    <a:pt x="12418" y="10800"/>
                  </a:cubicBezTo>
                  <a:cubicBezTo>
                    <a:pt x="12418" y="16200"/>
                    <a:pt x="17009" y="216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  <p:pic>
          <p:nvPicPr>
            <p:cNvPr id="937" name="Google Shape;311;g290733c7f0f_0_112" descr="Google Shape;311;g290733c7f0f_0_11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218879"/>
              <a:ext cx="1573921" cy="83844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38" name="Google Shape;308;g290733c7f0f_0_112" descr="Google Shape;308;g290733c7f0f_0_11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172999">
              <a:off x="1154879" y="95759"/>
              <a:ext cx="695881" cy="71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9" name="Google Shape;312;g290733c7f0f_0_112" descr="Google Shape;312;g290733c7f0f_0_1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131199"/>
              <a:ext cx="1573921" cy="83772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40" name="Google Shape;310;g290733c7f0f_0_112" descr="Google Shape;310;g290733c7f0f_0_11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172999">
              <a:off x="1084320" y="2758320"/>
              <a:ext cx="695881" cy="71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1" name="Google Shape;303;g290733c7f0f_0_112" descr="Google Shape;303;g290733c7f0f_0_11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172999">
              <a:off x="1154879" y="1688759"/>
              <a:ext cx="695881" cy="715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2" name="Google Shape;304;g290733c7f0f_0_112" descr="Google Shape;304;g290733c7f0f_0_1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60679" y="791279"/>
              <a:ext cx="2284921" cy="83952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43" name="Google Shape;313;g290733c7f0f_0_112" descr="Google Shape;313;g290733c7f0f_0_112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455079" y="1822680"/>
              <a:ext cx="2284921" cy="83916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sp>
          <p:nvSpPr>
            <p:cNvPr id="944" name="Google Shape;314;g290733c7f0f_0_112"/>
            <p:cNvSpPr/>
            <p:nvPr/>
          </p:nvSpPr>
          <p:spPr>
            <a:xfrm>
              <a:off x="4845959" y="2236269"/>
              <a:ext cx="60876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936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>
                  <a:latin typeface="Jost Regular Light"/>
                  <a:ea typeface="Jost Regular Light"/>
                  <a:cs typeface="Jost Regular Light"/>
                  <a:sym typeface="Jost Regular Light"/>
                </a:defRPr>
              </a:pPr>
            </a:p>
          </p:txBody>
        </p:sp>
      </p:grpSp>
      <p:pic>
        <p:nvPicPr>
          <p:cNvPr id="946" name="mink_slogan_en.png" descr="mink_slogan_en.png"/>
          <p:cNvPicPr>
            <a:picLocks noChangeAspect="1"/>
          </p:cNvPicPr>
          <p:nvPr/>
        </p:nvPicPr>
        <p:blipFill>
          <a:blip r:embed="rId10">
            <a:extLst/>
          </a:blip>
          <a:srcRect l="0" t="0" r="0" b="0"/>
          <a:stretch>
            <a:fillRect/>
          </a:stretch>
        </p:blipFill>
        <p:spPr>
          <a:xfrm>
            <a:off x="8146799" y="285805"/>
            <a:ext cx="2880721" cy="1062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is Språkbanken Text?</a:t>
            </a:r>
          </a:p>
        </p:txBody>
      </p:sp>
      <p:sp>
        <p:nvSpPr>
          <p:cNvPr id="761" name="PlaceHolder 2"/>
          <p:cNvSpPr txBox="1"/>
          <p:nvPr>
            <p:ph type="body" sz="quarter" idx="4294967295"/>
          </p:nvPr>
        </p:nvSpPr>
        <p:spPr>
          <a:xfrm>
            <a:off x="838079" y="1606680"/>
            <a:ext cx="10516322" cy="1101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10399" indent="-307799" defTabSz="868680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5" sz="2660"/>
            </a:pPr>
            <a:r>
              <a:t>A </a:t>
            </a:r>
            <a:r>
              <a:rPr>
                <a:latin typeface="Jost Regular Bold"/>
                <a:ea typeface="Jost Regular Bold"/>
                <a:cs typeface="Jost Regular Bold"/>
                <a:sym typeface="Jost Regular Bold"/>
              </a:rPr>
              <a:t>bank</a:t>
            </a:r>
            <a:r>
              <a:t> creates profit</a:t>
            </a:r>
          </a:p>
          <a:p>
            <a:pPr marL="410399" indent="-307799" defTabSz="868680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5" sz="2660"/>
            </a:pPr>
            <a:r>
              <a:t>Språk</a:t>
            </a:r>
            <a:r>
              <a:rPr>
                <a:latin typeface="Jost Regular Bold"/>
                <a:ea typeface="Jost Regular Bold"/>
                <a:cs typeface="Jost Regular Bold"/>
                <a:sym typeface="Jost Regular Bold"/>
              </a:rPr>
              <a:t>banken</a:t>
            </a:r>
            <a:r>
              <a:t> creates knowledge</a:t>
            </a:r>
          </a:p>
        </p:txBody>
      </p:sp>
      <p:pic>
        <p:nvPicPr>
          <p:cNvPr id="76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1319" y="2725920"/>
            <a:ext cx="5368682" cy="332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is Mink?</a:t>
            </a:r>
          </a:p>
        </p:txBody>
      </p:sp>
      <p:sp>
        <p:nvSpPr>
          <p:cNvPr id="949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 typeface="Wingdings"/>
              <a:buNone/>
            </a:lvl1pPr>
          </a:lstStyle>
          <a:p>
            <a:pPr/>
            <a:r>
              <a:t>Then Sparv runs in the background and annotates your text.</a:t>
            </a:r>
          </a:p>
        </p:txBody>
      </p:sp>
      <p:grpSp>
        <p:nvGrpSpPr>
          <p:cNvPr id="958" name="Group"/>
          <p:cNvGrpSpPr/>
          <p:nvPr/>
        </p:nvGrpSpPr>
        <p:grpSpPr>
          <a:xfrm>
            <a:off x="1619999" y="2428919"/>
            <a:ext cx="8460001" cy="4128122"/>
            <a:chOff x="0" y="0"/>
            <a:chExt cx="8460000" cy="4128120"/>
          </a:xfrm>
        </p:grpSpPr>
        <p:pic>
          <p:nvPicPr>
            <p:cNvPr id="950" name="Google Shape;345;g28ded5c2902_0_54" descr="Google Shape;345;g28ded5c2902_0_5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8119" y="505079"/>
              <a:ext cx="2693881" cy="2306882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51" name="Google Shape;347;g28ded5c2902_0_54" descr="Google Shape;347;g28ded5c2902_0_5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1609200"/>
              <a:ext cx="2307601" cy="251892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52" name="Google Shape;348;g28ded5c2902_0_54" descr="Google Shape;348;g28ded5c2902_0_5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00399" y="210240"/>
              <a:ext cx="1936801" cy="241776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53" name="Google Shape;349;g28ded5c2902_0_54" descr="Google Shape;349;g28ded5c2902_0_5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461640" y="-1"/>
              <a:ext cx="1998361" cy="3450242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pic>
          <p:nvPicPr>
            <p:cNvPr id="954" name="Google Shape;350;g28ded5c2902_0_54" descr="Google Shape;350;g28ded5c2902_0_5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52919" y="3302280"/>
              <a:ext cx="4484521" cy="464041"/>
            </a:xfrm>
            <a:prstGeom prst="rect">
              <a:avLst/>
            </a:prstGeom>
            <a:ln w="9360" cap="flat">
              <a:solidFill>
                <a:schemeClr val="accent1"/>
              </a:solidFill>
              <a:prstDash val="solid"/>
              <a:round/>
            </a:ln>
            <a:effectLst/>
          </p:spPr>
        </p:pic>
        <p:sp>
          <p:nvSpPr>
            <p:cNvPr id="955" name="Google Shape;351;g28ded5c2902_0_54"/>
            <p:cNvSpPr/>
            <p:nvPr/>
          </p:nvSpPr>
          <p:spPr>
            <a:xfrm flipV="1">
              <a:off x="2315520" y="1906980"/>
              <a:ext cx="556828" cy="220981"/>
            </a:xfrm>
            <a:prstGeom prst="line">
              <a:avLst/>
            </a:prstGeom>
            <a:noFill/>
            <a:ln w="9360" cap="flat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56" name="Google Shape;352;g28ded5c2902_0_54"/>
            <p:cNvSpPr/>
            <p:nvPr/>
          </p:nvSpPr>
          <p:spPr>
            <a:xfrm>
              <a:off x="4337829" y="1403661"/>
              <a:ext cx="662571" cy="15100"/>
            </a:xfrm>
            <a:prstGeom prst="line">
              <a:avLst/>
            </a:prstGeom>
            <a:noFill/>
            <a:ln w="9360" cap="flat">
              <a:solidFill>
                <a:schemeClr val="accent1"/>
              </a:solidFill>
              <a:prstDash val="solid"/>
              <a:round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957" name="Google Shape;353;g28ded5c2902_0_54"/>
            <p:cNvSpPr/>
            <p:nvPr/>
          </p:nvSpPr>
          <p:spPr>
            <a:xfrm flipH="1">
              <a:off x="4091400" y="2750430"/>
              <a:ext cx="186510" cy="551131"/>
            </a:xfrm>
            <a:prstGeom prst="line">
              <a:avLst/>
            </a:prstGeom>
            <a:noFill/>
            <a:ln w="9360" cap="flat">
              <a:solidFill>
                <a:schemeClr val="accent1"/>
              </a:solidFill>
              <a:prstDash val="solid"/>
              <a:round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pic>
        <p:nvPicPr>
          <p:cNvPr id="959" name="mink_slogan_en.png" descr="mink_slogan_en.png"/>
          <p:cNvPicPr>
            <a:picLocks noChangeAspect="1"/>
          </p:cNvPicPr>
          <p:nvPr/>
        </p:nvPicPr>
        <p:blipFill>
          <a:blip r:embed="rId7">
            <a:extLst/>
          </a:blip>
          <a:srcRect l="0" t="0" r="0" b="0"/>
          <a:stretch>
            <a:fillRect/>
          </a:stretch>
        </p:blipFill>
        <p:spPr>
          <a:xfrm>
            <a:off x="8146799" y="285805"/>
            <a:ext cx="2880721" cy="1062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 txBox="1"/>
          <p:nvPr>
            <p:ph type="title" idx="4294967295"/>
          </p:nvPr>
        </p:nvSpPr>
        <p:spPr>
          <a:xfrm>
            <a:off x="838079" y="414000"/>
            <a:ext cx="10516322" cy="11574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75000"/>
              </a:lnSpc>
            </a:lvl1pPr>
          </a:lstStyle>
          <a:p>
            <a:pPr/>
            <a:r>
              <a:t>Technical use of our platforms</a:t>
            </a:r>
          </a:p>
        </p:txBody>
      </p:sp>
      <p:sp>
        <p:nvSpPr>
          <p:cNvPr id="962" name="PlaceHolder 2"/>
          <p:cNvSpPr txBox="1"/>
          <p:nvPr>
            <p:ph type="body" sz="half" idx="4294967295"/>
          </p:nvPr>
        </p:nvSpPr>
        <p:spPr>
          <a:xfrm>
            <a:off x="836640" y="1715760"/>
            <a:ext cx="10503360" cy="253296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buClr>
                <a:srgbClr val="F0581A"/>
              </a:buClr>
              <a:buSzPct val="100000"/>
              <a:buChar char="■"/>
            </a:pPr>
            <a:r>
              <a:t>Most of our tools are open source.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Korp and Sparv can be used through an API.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Korp can be adapted to other corpora and other languages, and is used in Italy, Estonia, Finland, Iceland, Denmark och Norway.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Examples of applications</a:t>
            </a:r>
          </a:p>
        </p:txBody>
      </p:sp>
      <p:sp>
        <p:nvSpPr>
          <p:cNvPr id="965" name="PlaceHolder 2"/>
          <p:cNvSpPr txBox="1"/>
          <p:nvPr>
            <p:ph type="body" sz="half" idx="4294967295"/>
          </p:nvPr>
        </p:nvSpPr>
        <p:spPr>
          <a:xfrm>
            <a:off x="836640" y="1715760"/>
            <a:ext cx="10503360" cy="266256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 defTabSz="896111">
              <a:spcBef>
                <a:spcPts val="1300"/>
              </a:spcBef>
              <a:buSzTx/>
              <a:buFont typeface="Wingdings"/>
              <a:buNone/>
              <a:defRPr spc="-98" sz="2744"/>
            </a:pPr>
            <a:r>
              <a:t>Language technology supports medical diagnostics: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A common test used to diagnose mild cognitive impairment (MCI) has an accuracy ("AUC score") of 68%.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If we supplement the test with automatic analysis of the patient's language, the accuracy is improved to 87%.</a:t>
            </a:r>
          </a:p>
        </p:txBody>
      </p:sp>
      <p:pic>
        <p:nvPicPr>
          <p:cNvPr id="96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000" y="4865759"/>
            <a:ext cx="2196721" cy="1614242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Fraser, K., Lundholm Fors, K., Eckerström, M., Themistocleous, C., &amp; Kokkinakis, D. (2018). Improving the sensitivity and specificity of MCI screening with linguistic information."/>
          <p:cNvSpPr txBox="1"/>
          <p:nvPr/>
        </p:nvSpPr>
        <p:spPr>
          <a:xfrm>
            <a:off x="3644999" y="4749800"/>
            <a:ext cx="6930002" cy="186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2400">
                <a:latin typeface="Jost Regular Regular"/>
                <a:ea typeface="Jost Regular Regular"/>
                <a:cs typeface="Jost Regular Regular"/>
                <a:sym typeface="Jost Regular Regular"/>
              </a:defRPr>
            </a:lvl1pPr>
          </a:lstStyle>
          <a:p>
            <a:pPr/>
            <a:r>
              <a:t>Fraser, K., Lundholm Fors, K., Eckerström, M., Themistocleous, C., &amp; Kokkinakis, D. (2018). Improving the sensitivity and specificity of MCI screening with linguistic information.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Examples of applications</a:t>
            </a:r>
          </a:p>
        </p:txBody>
      </p:sp>
      <p:sp>
        <p:nvSpPr>
          <p:cNvPr id="970" name="PlaceHolder 2"/>
          <p:cNvSpPr txBox="1"/>
          <p:nvPr>
            <p:ph type="body" sz="half" idx="4294967295"/>
          </p:nvPr>
        </p:nvSpPr>
        <p:spPr>
          <a:xfrm>
            <a:off x="836640" y="1715760"/>
            <a:ext cx="10503360" cy="2202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 defTabSz="896111">
              <a:spcBef>
                <a:spcPts val="1300"/>
              </a:spcBef>
              <a:buSzTx/>
              <a:buFont typeface="Wingdings"/>
              <a:buNone/>
              <a:defRPr spc="-98" sz="2744"/>
            </a:pPr>
            <a:r>
              <a:t>What are Swedes discussing on X (Twitter) right now?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Orange versus purple: How much is the topic discussed in northern</a:t>
            </a:r>
            <a:br/>
            <a:r>
              <a:t>versus southern Sverige?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We see no big differences in the distribution</a:t>
            </a:r>
            <a:r>
              <a:t>.</a:t>
            </a:r>
          </a:p>
        </p:txBody>
      </p:sp>
      <p:sp>
        <p:nvSpPr>
          <p:cNvPr id="971" name="Borin, L., &amp; Kosiński, T. 2016. Towards interactive visualization of public discourse in time and space"/>
          <p:cNvSpPr txBox="1"/>
          <p:nvPr/>
        </p:nvSpPr>
        <p:spPr>
          <a:xfrm>
            <a:off x="5264999" y="4116999"/>
            <a:ext cx="3690001" cy="23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2400">
                <a:latin typeface="Jost Regular Regular"/>
                <a:ea typeface="Jost Regular Regular"/>
                <a:cs typeface="Jost Regular Regular"/>
                <a:sym typeface="Jost Regular Regular"/>
              </a:defRPr>
            </a:lvl1pPr>
          </a:lstStyle>
          <a:p>
            <a:pPr/>
            <a:r>
              <a:t>Borin, L., &amp; Kosiński, T. 2016. Towards interactive visualization of public discourse in time and space</a:t>
            </a:r>
          </a:p>
        </p:txBody>
      </p:sp>
      <p:pic>
        <p:nvPicPr>
          <p:cNvPr id="972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479" y="4083120"/>
            <a:ext cx="3827521" cy="2396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Examples of applications</a:t>
            </a:r>
          </a:p>
        </p:txBody>
      </p:sp>
      <p:sp>
        <p:nvSpPr>
          <p:cNvPr id="975" name="PlaceHolder 2"/>
          <p:cNvSpPr txBox="1"/>
          <p:nvPr>
            <p:ph type="body" sz="quarter" idx="4294967295"/>
          </p:nvPr>
        </p:nvSpPr>
        <p:spPr>
          <a:xfrm>
            <a:off x="836640" y="1715760"/>
            <a:ext cx="10503360" cy="80424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 typeface="Wingdings"/>
              <a:buNone/>
            </a:lvl1pPr>
          </a:lstStyle>
          <a:p>
            <a:pPr/>
            <a:r>
              <a:t>Simplifying the reading of historic texts.</a:t>
            </a:r>
          </a:p>
        </p:txBody>
      </p:sp>
      <p:sp>
        <p:nvSpPr>
          <p:cNvPr id="976" name="Adesam, Y., Ahlberg, M., &amp; Bouma, G. 2018. FSvReader – Exploring Old Swedish cultural heritage texts."/>
          <p:cNvSpPr txBox="1"/>
          <p:nvPr/>
        </p:nvSpPr>
        <p:spPr>
          <a:xfrm>
            <a:off x="7252560" y="3492000"/>
            <a:ext cx="4042441" cy="186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2400">
                <a:latin typeface="Jost Regular Regular"/>
                <a:ea typeface="Jost Regular Regular"/>
                <a:cs typeface="Jost Regular Regular"/>
                <a:sym typeface="Jost Regular Regular"/>
              </a:defRPr>
            </a:lvl1pPr>
          </a:lstStyle>
          <a:p>
            <a:pPr/>
            <a:r>
              <a:t>Adesam, Y., Ahlberg, M., &amp; Bouma, G. 2018. FSvReader – Exploring Old Swedish cultural heritage texts.</a:t>
            </a:r>
          </a:p>
        </p:txBody>
      </p:sp>
      <p:pic>
        <p:nvPicPr>
          <p:cNvPr id="97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159" y="2304000"/>
            <a:ext cx="6350401" cy="417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Examples of applications</a:t>
            </a:r>
          </a:p>
        </p:txBody>
      </p:sp>
      <p:sp>
        <p:nvSpPr>
          <p:cNvPr id="980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376344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 defTabSz="896111">
              <a:spcBef>
                <a:spcPts val="1300"/>
              </a:spcBef>
              <a:buSzTx/>
              <a:buFont typeface="Wingdings"/>
              <a:buNone/>
              <a:defRPr spc="-98" sz="2744"/>
            </a:pPr>
            <a:r>
              <a:t>More examples of research where language technology plays a part: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How can we see the growth of consumerism in older Swedish novels (1830–1860)?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Grammar books contain valuable information about thousands of languages. Can we extract that information automatically?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How can we use "big data" and language technology to analyse changes in language and society over time?</a:t>
            </a:r>
          </a:p>
        </p:txBody>
      </p:sp>
      <p:sp>
        <p:nvSpPr>
          <p:cNvPr id="981" name="spraakbanken.gu.se/en/research"/>
          <p:cNvSpPr txBox="1"/>
          <p:nvPr/>
        </p:nvSpPr>
        <p:spPr>
          <a:xfrm>
            <a:off x="1241639" y="5688000"/>
            <a:ext cx="8613362" cy="53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2400" u="sng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Jost Regular Regular"/>
                <a:ea typeface="Jost Regular Regular"/>
                <a:cs typeface="Jost Regular Regular"/>
                <a:sym typeface="Jost Regular Regular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0581A"/>
                </a:solidFill>
                <a:uFillTx/>
              </a:defRPr>
            </a:pPr>
            <a:r>
              <a:rPr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hlinkClick r:id="rId2" invalidUrl="" action="" tgtFrame="" tooltip="" history="1" highlightClick="0" endSnd="0"/>
              </a:rPr>
              <a:t>spraakbanken.gu.se/en/research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Other things we do</a:t>
            </a:r>
          </a:p>
        </p:txBody>
      </p:sp>
      <p:sp>
        <p:nvSpPr>
          <p:cNvPr id="984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476388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buClr>
                <a:srgbClr val="F0581A"/>
              </a:buClr>
              <a:buSzPct val="100000"/>
              <a:buChar char="■"/>
            </a:pPr>
            <a:r>
              <a:t>Teach language technology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Supervise doctoral students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Inform about our resources, our research, and language in general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Answer questions from researchers and the public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Arrange workshops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Arrange user days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Blog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 txBox="1"/>
          <p:nvPr>
            <p:ph type="title" idx="4294967295"/>
          </p:nvPr>
        </p:nvSpPr>
        <p:spPr>
          <a:xfrm>
            <a:off x="838079" y="59975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can we help you with</a:t>
            </a:r>
          </a:p>
        </p:txBody>
      </p:sp>
      <p:sp>
        <p:nvSpPr>
          <p:cNvPr id="987" name="PlaceHolder 2"/>
          <p:cNvSpPr txBox="1"/>
          <p:nvPr>
            <p:ph type="body" sz="half" idx="4294967295"/>
          </p:nvPr>
        </p:nvSpPr>
        <p:spPr>
          <a:xfrm>
            <a:off x="836640" y="1715760"/>
            <a:ext cx="10503360" cy="284256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 defTabSz="896111">
              <a:spcBef>
                <a:spcPts val="1300"/>
              </a:spcBef>
              <a:buSzTx/>
              <a:buFont typeface="Wingdings"/>
              <a:buNone/>
              <a:defRPr spc="-98" sz="2744"/>
            </a:pPr>
            <a:r>
              <a:t>Other things we can do: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Arrange a workshop to help you or your students get started with Språkbanken Text and language tecnology.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Help you use Språkbanken Text for your research question.</a:t>
            </a:r>
          </a:p>
          <a:p>
            <a:pPr marL="423360" indent="-317520" defTabSz="896111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8" sz="2744"/>
            </a:pPr>
            <a:r>
              <a:t>Cooperate to find new research questions.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56.jpeg" descr="image56.jpeg"/>
          <p:cNvPicPr>
            <a:picLocks noChangeAspect="1"/>
          </p:cNvPicPr>
          <p:nvPr/>
        </p:nvPicPr>
        <p:blipFill>
          <a:blip r:embed="rId2">
            <a:extLst/>
          </a:blip>
          <a:srcRect l="0" t="9132" r="0" b="16157"/>
          <a:stretch>
            <a:fillRect/>
          </a:stretch>
        </p:blipFill>
        <p:spPr>
          <a:xfrm>
            <a:off x="-38161" y="0"/>
            <a:ext cx="12241441" cy="685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41079" y="0"/>
            <a:ext cx="1315081" cy="1355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1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8549"/>
          <a:stretch>
            <a:fillRect/>
          </a:stretch>
        </p:blipFill>
        <p:spPr>
          <a:xfrm>
            <a:off x="539999" y="144000"/>
            <a:ext cx="9540721" cy="1082897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Rectangle"/>
          <p:cNvSpPr/>
          <p:nvPr/>
        </p:nvSpPr>
        <p:spPr>
          <a:xfrm>
            <a:off x="8639999" y="6263999"/>
            <a:ext cx="3563281" cy="602281"/>
          </a:xfrm>
          <a:prstGeom prst="rect">
            <a:avLst/>
          </a:prstGeom>
          <a:solidFill>
            <a:srgbClr val="F058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i="1" spc="-1" sz="24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</a:p>
        </p:txBody>
      </p:sp>
      <p:sp>
        <p:nvSpPr>
          <p:cNvPr id="993" name="spraakbanken.gu.se"/>
          <p:cNvSpPr txBox="1"/>
          <p:nvPr/>
        </p:nvSpPr>
        <p:spPr>
          <a:xfrm>
            <a:off x="8685000" y="6263999"/>
            <a:ext cx="3258001" cy="61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pc="-1" sz="2800" u="sng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Jost Regular Regular"/>
                <a:ea typeface="Jost Regular Regular"/>
                <a:cs typeface="Jost Regular Regular"/>
                <a:sym typeface="Jost Regular Regular"/>
                <a:hlinkClick r:id="rId5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hlinkClick r:id="rId5" invalidUrl="" action="" tgtFrame="" tooltip="" history="1" highlightClick="0" endSnd="0"/>
              </a:rPr>
              <a:t>spraakbanken.gu.se</a:t>
            </a:r>
          </a:p>
        </p:txBody>
      </p:sp>
      <p:sp>
        <p:nvSpPr>
          <p:cNvPr id="994" name="A research infrastructure for language data and a language technology research unit"/>
          <p:cNvSpPr txBox="1"/>
          <p:nvPr/>
        </p:nvSpPr>
        <p:spPr>
          <a:xfrm>
            <a:off x="877635" y="1212555"/>
            <a:ext cx="6265293" cy="85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pc="-25"/>
              <a:t>A research infrastructure for language data</a:t>
            </a:r>
            <a:br/>
            <a:r>
              <a:rPr sz="2580"/>
              <a:t>and a language technology research unit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Who needs Språkbanken Text?</a:t>
            </a:r>
          </a:p>
        </p:txBody>
      </p:sp>
      <p:sp>
        <p:nvSpPr>
          <p:cNvPr id="765" name="PlaceHolder 2"/>
          <p:cNvSpPr txBox="1"/>
          <p:nvPr>
            <p:ph type="body" sz="quarter" idx="4294967295"/>
          </p:nvPr>
        </p:nvSpPr>
        <p:spPr>
          <a:xfrm>
            <a:off x="838079" y="1606680"/>
            <a:ext cx="10516322" cy="9133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 typeface="Wingdings"/>
              <a:buNone/>
            </a:lvl1pPr>
          </a:lstStyle>
          <a:p>
            <a:pPr/>
            <a:r>
              <a:t>Any researcher in the field of human communication:</a:t>
            </a:r>
          </a:p>
        </p:txBody>
      </p:sp>
      <p:grpSp>
        <p:nvGrpSpPr>
          <p:cNvPr id="768" name="Group"/>
          <p:cNvGrpSpPr/>
          <p:nvPr/>
        </p:nvGrpSpPr>
        <p:grpSpPr>
          <a:xfrm>
            <a:off x="836639" y="2291759"/>
            <a:ext cx="10519201" cy="7562"/>
            <a:chOff x="0" y="0"/>
            <a:chExt cx="10519200" cy="7560"/>
          </a:xfrm>
        </p:grpSpPr>
        <p:sp>
          <p:nvSpPr>
            <p:cNvPr id="766" name="Platshållare för innehåll 3"/>
            <p:cNvSpPr/>
            <p:nvPr/>
          </p:nvSpPr>
          <p:spPr>
            <a:xfrm>
              <a:off x="5335920" y="7560"/>
              <a:ext cx="51832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media scientists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education researchers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psychologists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social anthropologists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language technologists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political scientists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and more!</a:t>
              </a:r>
            </a:p>
          </p:txBody>
        </p:sp>
        <p:sp>
          <p:nvSpPr>
            <p:cNvPr id="767" name="Platshållare för innehåll 6"/>
            <p:cNvSpPr/>
            <p:nvPr/>
          </p:nvSpPr>
          <p:spPr>
            <a:xfrm>
              <a:off x="0" y="0"/>
              <a:ext cx="518328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computer scientists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philologists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gender scientists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historians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health researchers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cultural scientists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linguists</a:t>
              </a:r>
            </a:p>
            <a:p>
              <a:pPr marL="431999" indent="-323999">
                <a:lnSpc>
                  <a:spcPct val="90000"/>
                </a:lnSpc>
                <a:spcBef>
                  <a:spcPts val="1400"/>
                </a:spcBef>
                <a:buClr>
                  <a:srgbClr val="F0581A"/>
                </a:buClr>
                <a:buSzPct val="100000"/>
                <a:buChar char="■"/>
                <a:defRPr spc="-1" sz="2200">
                  <a:latin typeface="Jost Regular Regular"/>
                  <a:ea typeface="Jost Regular Regular"/>
                  <a:cs typeface="Jost Regular Regular"/>
                  <a:sym typeface="Jost Regular Regular"/>
                </a:defRPr>
              </a:pPr>
              <a:r>
                <a:t>literary scholars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There are more than one språkbank</a:t>
            </a:r>
          </a:p>
        </p:txBody>
      </p:sp>
      <p:sp>
        <p:nvSpPr>
          <p:cNvPr id="771" name="PlaceHolder 2"/>
          <p:cNvSpPr txBox="1"/>
          <p:nvPr>
            <p:ph type="body" idx="4294967295"/>
          </p:nvPr>
        </p:nvSpPr>
        <p:spPr>
          <a:xfrm>
            <a:off x="838079" y="1606679"/>
            <a:ext cx="10516322" cy="34020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772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Språkbanken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is a research infrastructure financed jointly by the Swedish Research Council and 10 universities and government organisations.</a:t>
            </a:r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772"/>
            </a:pPr>
            <a:r>
              <a:t>It consists of three divisions: </a:t>
            </a:r>
            <a:r>
              <a:rPr>
                <a:latin typeface="Jost Regular Bold"/>
                <a:ea typeface="Jost Regular Bold"/>
                <a:cs typeface="Jost Regular Bold"/>
                <a:sym typeface="Jost Regular Bold"/>
              </a:rPr>
              <a:t>Språkbanken Sam</a:t>
            </a:r>
            <a:r>
              <a:t>, </a:t>
            </a:r>
            <a:r>
              <a:rPr>
                <a:latin typeface="Jost Regular Bold"/>
                <a:ea typeface="Jost Regular Bold"/>
                <a:cs typeface="Jost Regular Bold"/>
                <a:sym typeface="Jost Regular Bold"/>
              </a:rPr>
              <a:t>Språkbanken Tal</a:t>
            </a:r>
            <a:r>
              <a:t> and </a:t>
            </a:r>
            <a:r>
              <a:rPr>
                <a:latin typeface="Jost Regular Bold"/>
                <a:ea typeface="Jost Regular Bold"/>
                <a:cs typeface="Jost Regular Bold"/>
                <a:sym typeface="Jost Regular Bold"/>
              </a:rPr>
              <a:t>Språkbanken Text</a:t>
            </a:r>
            <a:r>
              <a:t>.</a:t>
            </a:r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772"/>
            </a:pPr>
            <a:r>
              <a:t>This presentation is about Språkbanken Text, which works with written language data.</a:t>
            </a:r>
          </a:p>
        </p:txBody>
      </p:sp>
      <p:pic>
        <p:nvPicPr>
          <p:cNvPr id="772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999" y="5693759"/>
            <a:ext cx="2791442" cy="308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8000" y="6027120"/>
            <a:ext cx="2772001" cy="308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image9.png" descr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8640" y="5723999"/>
            <a:ext cx="2601361" cy="308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image10.png" descr="image10.png"/>
          <p:cNvPicPr>
            <a:picLocks noChangeAspect="1"/>
          </p:cNvPicPr>
          <p:nvPr/>
        </p:nvPicPr>
        <p:blipFill>
          <a:blip r:embed="rId5">
            <a:extLst/>
          </a:blip>
          <a:srcRect l="0" t="34152" r="0" b="0"/>
          <a:stretch>
            <a:fillRect/>
          </a:stretch>
        </p:blipFill>
        <p:spPr>
          <a:xfrm>
            <a:off x="4103999" y="5128862"/>
            <a:ext cx="3119041" cy="48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Our data</a:t>
            </a:r>
          </a:p>
        </p:txBody>
      </p:sp>
      <p:sp>
        <p:nvSpPr>
          <p:cNvPr id="778" name="PlaceHolder 2"/>
          <p:cNvSpPr txBox="1"/>
          <p:nvPr>
            <p:ph type="body" sz="half" idx="4294967295"/>
          </p:nvPr>
        </p:nvSpPr>
        <p:spPr>
          <a:xfrm>
            <a:off x="838079" y="1606680"/>
            <a:ext cx="4921922" cy="450324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buClr>
                <a:srgbClr val="F0581A"/>
              </a:buClr>
              <a:buSzPct val="100000"/>
              <a:buChar char="■"/>
            </a:pPr>
            <a:r>
              <a:t>More than 1000 corpora</a:t>
            </a:r>
          </a:p>
          <a:p>
            <a:pPr>
              <a:buClr>
                <a:srgbClr val="F0581A"/>
              </a:buClr>
              <a:buSzPct val="100000"/>
              <a:buChar char="■"/>
            </a:pPr>
            <a:r>
              <a:t>More than 50 lexicons</a:t>
            </a:r>
          </a:p>
          <a:p>
            <a:pPr marL="0" indent="0">
              <a:buSzTx/>
              <a:buFont typeface="Wingdings"/>
              <a:buNone/>
            </a:pPr>
          </a:p>
          <a:p>
            <a:pPr marL="0" indent="0">
              <a:buSzTx/>
              <a:buFont typeface="Wingdings"/>
              <a:buNone/>
            </a:pPr>
            <a:r>
              <a:t>You can seach for and download them on our webpage: </a:t>
            </a:r>
            <a:r>
              <a:rPr u="sng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hlinkClick r:id="rId2" invalidUrl="" action="" tgtFrame="" tooltip="" history="1" highlightClick="0" endSnd="0"/>
              </a:rPr>
              <a:t>spraakbanken.gu.se/en/resources</a:t>
            </a:r>
          </a:p>
        </p:txBody>
      </p:sp>
      <p:pic>
        <p:nvPicPr>
          <p:cNvPr id="779" name="shot-resourcepage.png" descr="shot-resourcep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120360" y="836623"/>
            <a:ext cx="5485681" cy="4824394"/>
          </a:xfrm>
          <a:prstGeom prst="rect">
            <a:avLst/>
          </a:prstGeom>
          <a:ln w="36000">
            <a:solidFill>
              <a:srgbClr val="F0581A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 txBox="1"/>
          <p:nvPr>
            <p:ph type="title" idx="4294967295"/>
          </p:nvPr>
        </p:nvSpPr>
        <p:spPr>
          <a:xfrm>
            <a:off x="838079" y="600120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What is a corpus?</a:t>
            </a:r>
          </a:p>
        </p:txBody>
      </p:sp>
      <p:sp>
        <p:nvSpPr>
          <p:cNvPr id="782" name="PlaceHolder 2"/>
          <p:cNvSpPr txBox="1"/>
          <p:nvPr>
            <p:ph type="body" sz="half" idx="4294967295"/>
          </p:nvPr>
        </p:nvSpPr>
        <p:spPr>
          <a:xfrm>
            <a:off x="836639" y="1571759"/>
            <a:ext cx="5183282" cy="4503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772"/>
            </a:pPr>
            <a:r>
              <a:t>A large searchable collection of texts.</a:t>
            </a:r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772"/>
            </a:pPr>
            <a:r>
              <a:t>To improve searchability, corpora are often annotated, that is, linguistic information has been added.</a:t>
            </a:r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772"/>
            </a:pPr>
            <a:r>
              <a:t>The annotation is often done by a computer, and may contain errors.</a:t>
            </a:r>
          </a:p>
        </p:txBody>
      </p:sp>
      <p:sp>
        <p:nvSpPr>
          <p:cNvPr id="783" name="Annotation gives information:…"/>
          <p:cNvSpPr/>
          <p:nvPr/>
        </p:nvSpPr>
        <p:spPr>
          <a:xfrm>
            <a:off x="6299999" y="683999"/>
            <a:ext cx="5040002" cy="4982676"/>
          </a:xfrm>
          <a:prstGeom prst="rect">
            <a:avLst/>
          </a:prstGeom>
          <a:ln w="3175">
            <a:solidFill>
              <a:srgbClr val="F0581A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 sz="24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Annotation gives information: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Morphological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: </a:t>
            </a:r>
            <a:r>
              <a:rPr i="1">
                <a:latin typeface="Jost Regular Regular"/>
                <a:ea typeface="Jost Regular Regular"/>
                <a:cs typeface="Jost Regular Regular"/>
                <a:sym typeface="Jost Regular Regular"/>
              </a:rPr>
              <a:t>Boken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is a noun, singular definite form, the same word as </a:t>
            </a:r>
            <a:r>
              <a:rPr i="1">
                <a:latin typeface="Jost Regular Regular"/>
                <a:ea typeface="Jost Regular Regular"/>
                <a:cs typeface="Jost Regular Regular"/>
                <a:sym typeface="Jost Regular Regular"/>
              </a:rPr>
              <a:t>bok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, </a:t>
            </a:r>
            <a:r>
              <a:rPr i="1">
                <a:latin typeface="Jost Regular Regular"/>
                <a:ea typeface="Jost Regular Regular"/>
                <a:cs typeface="Jost Regular Regular"/>
                <a:sym typeface="Jost Regular Regular"/>
              </a:rPr>
              <a:t>böcker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and </a:t>
            </a:r>
            <a:r>
              <a:rPr i="1">
                <a:latin typeface="Jost Regular Regular"/>
                <a:ea typeface="Jost Regular Regular"/>
                <a:cs typeface="Jost Regular Regular"/>
                <a:sym typeface="Jost Regular Regular"/>
              </a:rPr>
              <a:t>böckerna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Syntactic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: </a:t>
            </a:r>
            <a:r>
              <a:rPr i="1">
                <a:latin typeface="Jost Regular Regular"/>
                <a:ea typeface="Jost Regular Regular"/>
                <a:cs typeface="Jost Regular Regular"/>
                <a:sym typeface="Jost Regular Regular"/>
              </a:rPr>
              <a:t>Jag läser en bok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: </a:t>
            </a:r>
            <a:r>
              <a:rPr i="1">
                <a:latin typeface="Jost Regular Regular"/>
                <a:ea typeface="Jost Regular Regular"/>
                <a:cs typeface="Jost Regular Regular"/>
                <a:sym typeface="Jost Regular Regular"/>
              </a:rPr>
              <a:t>bok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är the object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Semantic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: Vilken sense of </a:t>
            </a:r>
            <a:r>
              <a:rPr i="1">
                <a:latin typeface="Jost Regular Regular"/>
                <a:ea typeface="Jost Regular Regular"/>
                <a:cs typeface="Jost Regular Regular"/>
                <a:sym typeface="Jost Regular Regular"/>
              </a:rPr>
              <a:t>bok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 – "book" or "beech"?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Jost Regular Bold"/>
                <a:ea typeface="Jost Regular Bold"/>
                <a:cs typeface="Jost Regular Bold"/>
                <a:sym typeface="Jost Regular Bold"/>
              </a:defRPr>
            </a:pPr>
            <a:r>
              <a:t>Metadata</a:t>
            </a:r>
            <a:r>
              <a:rPr>
                <a:latin typeface="Jost Regular Regular"/>
                <a:ea typeface="Jost Regular Regular"/>
                <a:cs typeface="Jost Regular Regular"/>
                <a:sym typeface="Jost Regular Regular"/>
              </a:rPr>
              <a:t>: In what context is the word used? Who wrote the text? When?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Some of Språkbanken's Corpora</a:t>
            </a:r>
          </a:p>
        </p:txBody>
      </p:sp>
      <p:sp>
        <p:nvSpPr>
          <p:cNvPr id="786" name="PlaceHolder 2"/>
          <p:cNvSpPr txBox="1"/>
          <p:nvPr>
            <p:ph type="body" sz="half" idx="4294967295"/>
          </p:nvPr>
        </p:nvSpPr>
        <p:spPr>
          <a:xfrm>
            <a:off x="6172560" y="1723320"/>
            <a:ext cx="5183281" cy="412848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z="2100"/>
            </a:pPr>
            <a:r>
              <a:t>Finland Swedish</a:t>
            </a:r>
            <a:endParaRPr spc="-1"/>
          </a:p>
          <a:p>
            <a:pPr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z="2100"/>
            </a:pPr>
            <a:r>
              <a:t>historical texts</a:t>
            </a:r>
            <a:endParaRPr spc="-1"/>
          </a:p>
          <a:p>
            <a:pPr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z="2100"/>
            </a:pPr>
            <a:r>
              <a:t>Old Swedish</a:t>
            </a:r>
            <a:endParaRPr spc="-1"/>
          </a:p>
          <a:p>
            <a:pPr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z="2100"/>
            </a:pPr>
            <a:r>
              <a:t>modern Swedish</a:t>
            </a:r>
            <a:endParaRPr spc="-1"/>
          </a:p>
          <a:p>
            <a:pPr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z="2100"/>
            </a:pPr>
            <a:r>
              <a:t>parallel texts</a:t>
            </a:r>
            <a:endParaRPr spc="-1"/>
          </a:p>
          <a:p>
            <a:pPr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z="2100"/>
            </a:pPr>
            <a:r>
              <a:t>the same texts in 25+ languages</a:t>
            </a:r>
            <a:endParaRPr spc="-1"/>
          </a:p>
          <a:p>
            <a:pPr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z="2100"/>
            </a:pPr>
            <a:r>
              <a:rPr spc="-1"/>
              <a:t>the </a:t>
            </a:r>
            <a:r>
              <a:t>Gigaword corpus</a:t>
            </a:r>
            <a:endParaRPr spc="-1"/>
          </a:p>
          <a:p>
            <a:pPr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z="2100"/>
            </a:pPr>
            <a:r>
              <a:t>a large, balanced corpus of different genres of modern Swedish from 1950 forward</a:t>
            </a:r>
          </a:p>
        </p:txBody>
      </p:sp>
      <p:sp>
        <p:nvSpPr>
          <p:cNvPr id="787" name="PlaceHolder 3"/>
          <p:cNvSpPr txBox="1"/>
          <p:nvPr/>
        </p:nvSpPr>
        <p:spPr>
          <a:xfrm>
            <a:off x="836639" y="1715760"/>
            <a:ext cx="5183282" cy="4528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lnSpc>
                <a:spcPct val="90000"/>
              </a:lnSpc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pc="-100" sz="21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fiction</a:t>
            </a:r>
            <a:endParaRPr spc="-1"/>
          </a:p>
          <a:p>
            <a:pPr marL="431999" indent="-323999">
              <a:lnSpc>
                <a:spcPct val="90000"/>
              </a:lnSpc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pc="-100" sz="21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newspapers</a:t>
            </a:r>
            <a:endParaRPr spc="-1"/>
          </a:p>
          <a:p>
            <a:pPr marL="431999" indent="-323999">
              <a:lnSpc>
                <a:spcPct val="90000"/>
              </a:lnSpc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pc="-100" sz="21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magazines</a:t>
            </a:r>
            <a:endParaRPr spc="-1"/>
          </a:p>
          <a:p>
            <a:pPr marL="431999" indent="-323999">
              <a:lnSpc>
                <a:spcPct val="90000"/>
              </a:lnSpc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pc="-100" sz="21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social media</a:t>
            </a:r>
            <a:endParaRPr spc="-1"/>
          </a:p>
          <a:p>
            <a:pPr marL="431999" indent="-323999">
              <a:lnSpc>
                <a:spcPct val="90000"/>
              </a:lnSpc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pc="-100" sz="21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blogs</a:t>
            </a:r>
            <a:endParaRPr spc="-1"/>
          </a:p>
          <a:p>
            <a:pPr marL="431999" indent="-323999">
              <a:lnSpc>
                <a:spcPct val="90000"/>
              </a:lnSpc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pc="-100" sz="21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rPr spc="-1"/>
              <a:t>web</a:t>
            </a:r>
            <a:r>
              <a:t>forums</a:t>
            </a:r>
            <a:endParaRPr spc="-1"/>
          </a:p>
          <a:p>
            <a:pPr marL="431999" indent="-323999">
              <a:lnSpc>
                <a:spcPct val="90000"/>
              </a:lnSpc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pc="-100" sz="21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Twitter</a:t>
            </a:r>
            <a:endParaRPr spc="-1"/>
          </a:p>
          <a:p>
            <a:pPr marL="431999" indent="-323999">
              <a:lnSpc>
                <a:spcPct val="90000"/>
              </a:lnSpc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pc="-100" sz="21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rPr spc="-1"/>
              <a:t>government </a:t>
            </a:r>
            <a:r>
              <a:t>documents</a:t>
            </a:r>
            <a:endParaRPr spc="-1"/>
          </a:p>
          <a:p>
            <a:pPr marL="431999" indent="-323999">
              <a:lnSpc>
                <a:spcPct val="90000"/>
              </a:lnSpc>
              <a:spcBef>
                <a:spcPts val="1100"/>
              </a:spcBef>
              <a:buClr>
                <a:srgbClr val="F0581A"/>
              </a:buClr>
              <a:buSzPct val="100000"/>
              <a:buChar char="■"/>
              <a:defRPr spc="-100" sz="2100">
                <a:latin typeface="Jost Regular Regular"/>
                <a:ea typeface="Jost Regular Regular"/>
                <a:cs typeface="Jost Regular Regular"/>
                <a:sym typeface="Jost Regular Regular"/>
              </a:defRPr>
            </a:pPr>
            <a:r>
              <a:t>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 txBox="1"/>
          <p:nvPr>
            <p:ph type="title" idx="4294967295"/>
          </p:nvPr>
        </p:nvSpPr>
        <p:spPr>
          <a:xfrm>
            <a:off x="838079" y="665999"/>
            <a:ext cx="10516322" cy="77184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Some of Språkbanken's lexicons</a:t>
            </a:r>
          </a:p>
        </p:txBody>
      </p:sp>
      <p:sp>
        <p:nvSpPr>
          <p:cNvPr id="790" name="PlaceHolder 2"/>
          <p:cNvSpPr txBox="1"/>
          <p:nvPr>
            <p:ph type="body" idx="4294967295"/>
          </p:nvPr>
        </p:nvSpPr>
        <p:spPr>
          <a:xfrm>
            <a:off x="836640" y="1715760"/>
            <a:ext cx="10503360" cy="470952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178"/>
            </a:pPr>
            <a:r>
              <a:t>SALDO: a semantisc and morphological lexicon</a:t>
            </a:r>
            <a:endParaRPr spc="0"/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178"/>
            </a:pPr>
            <a:r>
              <a:t>Hellquist's Swedish etymological dictionary</a:t>
            </a:r>
            <a:endParaRPr spc="0"/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178"/>
            </a:pPr>
            <a:r>
              <a:t>Bliss symbol lexicon</a:t>
            </a:r>
            <a:endParaRPr spc="0"/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178"/>
            </a:pPr>
            <a:r>
              <a:t>Schlyter's and Söderwall's dictionaries of medieval Swedish</a:t>
            </a:r>
            <a:endParaRPr spc="0"/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178"/>
            </a:pPr>
            <a:r>
              <a:t>attitude lexicon</a:t>
            </a:r>
            <a:endParaRPr spc="0"/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178"/>
            </a:pPr>
            <a:r>
              <a:t>lexicon of borrowed words</a:t>
            </a:r>
            <a:endParaRPr spc="0"/>
          </a:p>
          <a:p>
            <a:pPr marL="427679" indent="-320759" defTabSz="905255">
              <a:spcBef>
                <a:spcPts val="1300"/>
              </a:spcBef>
              <a:buClr>
                <a:srgbClr val="F0581A"/>
              </a:buClr>
              <a:buSzPct val="100000"/>
              <a:buChar char="■"/>
              <a:defRPr spc="-99" sz="2178"/>
            </a:pPr>
            <a:r>
              <a:t>Swesaurus (a Swedish word net, a Swedish conceptual lexicon)</a:t>
            </a:r>
            <a:endParaRPr spc="0"/>
          </a:p>
          <a:p>
            <a:pPr marL="0" indent="0" defTabSz="905255">
              <a:spcBef>
                <a:spcPts val="1300"/>
              </a:spcBef>
              <a:buSzTx/>
              <a:buFont typeface="Wingdings"/>
              <a:buNone/>
              <a:defRPr spc="0" sz="2178"/>
            </a:pPr>
          </a:p>
          <a:p>
            <a:pPr marL="0" indent="0" defTabSz="905255">
              <a:spcBef>
                <a:spcPts val="1300"/>
              </a:spcBef>
              <a:buSzTx/>
              <a:buFont typeface="Wingdings"/>
              <a:buNone/>
              <a:defRPr spc="-99" sz="2178"/>
            </a:pPr>
            <a:r>
              <a:t>Our lexicons are made for automatic text analysis.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_Office-tema">
  <a:themeElements>
    <a:clrScheme name="2_Office-tema">
      <a:dk1>
        <a:srgbClr val="000000"/>
      </a:dk1>
      <a:lt1>
        <a:srgbClr val="F0581A"/>
      </a:lt1>
      <a:dk2>
        <a:srgbClr val="A7A7A7"/>
      </a:dk2>
      <a:lt2>
        <a:srgbClr val="535353"/>
      </a:lt2>
      <a:accent1>
        <a:srgbClr val="F26B21"/>
      </a:accent1>
      <a:accent2>
        <a:srgbClr val="883C12"/>
      </a:accent2>
      <a:accent3>
        <a:srgbClr val="8F8F8F"/>
      </a:accent3>
      <a:accent4>
        <a:srgbClr val="682E0E"/>
      </a:accent4>
      <a:accent5>
        <a:srgbClr val="A5A5A5"/>
      </a:accent5>
      <a:accent6>
        <a:srgbClr val="49200A"/>
      </a:accent6>
      <a:hlink>
        <a:srgbClr val="0000FF"/>
      </a:hlink>
      <a:folHlink>
        <a:srgbClr val="FF00FF"/>
      </a:folHlink>
    </a:clrScheme>
    <a:fontScheme name="2_Office-tema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_Office-t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hueOff val="-1274641"/>
            <a:satOff val="-75999"/>
            <a:lumOff val="69803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_Office-tema">
  <a:themeElements>
    <a:clrScheme name="2_Office-t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26B21"/>
      </a:accent1>
      <a:accent2>
        <a:srgbClr val="883C12"/>
      </a:accent2>
      <a:accent3>
        <a:srgbClr val="8F8F8F"/>
      </a:accent3>
      <a:accent4>
        <a:srgbClr val="682E0E"/>
      </a:accent4>
      <a:accent5>
        <a:srgbClr val="A5A5A5"/>
      </a:accent5>
      <a:accent6>
        <a:srgbClr val="49200A"/>
      </a:accent6>
      <a:hlink>
        <a:srgbClr val="0000FF"/>
      </a:hlink>
      <a:folHlink>
        <a:srgbClr val="FF00FF"/>
      </a:folHlink>
    </a:clrScheme>
    <a:fontScheme name="2_Office-tema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_Office-t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hueOff val="-1274641"/>
            <a:satOff val="-75999"/>
            <a:lumOff val="69803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